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19"/>
  </p:notesMasterIdLst>
  <p:handoutMasterIdLst>
    <p:handoutMasterId r:id="rId20"/>
  </p:handoutMasterIdLst>
  <p:sldIdLst>
    <p:sldId id="267" r:id="rId2"/>
    <p:sldId id="302" r:id="rId3"/>
    <p:sldId id="303" r:id="rId4"/>
    <p:sldId id="300" r:id="rId5"/>
    <p:sldId id="272" r:id="rId6"/>
    <p:sldId id="260" r:id="rId7"/>
    <p:sldId id="290" r:id="rId8"/>
    <p:sldId id="291" r:id="rId9"/>
    <p:sldId id="292" r:id="rId10"/>
    <p:sldId id="294" r:id="rId11"/>
    <p:sldId id="295" r:id="rId12"/>
    <p:sldId id="299" r:id="rId13"/>
    <p:sldId id="296" r:id="rId14"/>
    <p:sldId id="301" r:id="rId15"/>
    <p:sldId id="297" r:id="rId16"/>
    <p:sldId id="298" r:id="rId17"/>
    <p:sldId id="305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8" d="100"/>
          <a:sy n="78" d="100"/>
        </p:scale>
        <p:origin x="25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4C75D-C1EB-4F9D-B446-605366B2D67B}" type="datetimeFigureOut">
              <a:rPr lang="de-DE" smtClean="0"/>
              <a:t>09.11.2020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B577C-A2A7-4A56-9C31-9859152EF7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3422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6B1FD-E9F5-41D9-B46E-B58D17BE27ED}" type="datetimeFigureOut">
              <a:rPr lang="de-DE" smtClean="0"/>
              <a:t>09.11.2020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35197C-DF23-4136-A3B6-51810E177E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0386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72639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10384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8696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9046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0085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155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3915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846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0014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6064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3561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/>
          <p:cNvPicPr>
            <a:picLocks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05" b="10791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7" name="Rechteck 6"/>
          <p:cNvSpPr/>
          <p:nvPr userDrawn="1"/>
        </p:nvSpPr>
        <p:spPr>
          <a:xfrm>
            <a:off x="-1" y="2167610"/>
            <a:ext cx="12192001" cy="22094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2180637"/>
            <a:ext cx="12192000" cy="1491246"/>
          </a:xfrm>
          <a:prstGeom prst="rect">
            <a:avLst/>
          </a:prstGeom>
          <a:noFill/>
        </p:spPr>
        <p:txBody>
          <a:bodyPr lIns="972000" rIns="1080000" anchor="ctr">
            <a:normAutofit/>
          </a:bodyPr>
          <a:lstStyle>
            <a:lvl1pPr algn="l">
              <a:defRPr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" y="3671882"/>
            <a:ext cx="12192000" cy="714376"/>
          </a:xfrm>
          <a:prstGeom prst="rect">
            <a:avLst/>
          </a:prstGeom>
          <a:noFill/>
        </p:spPr>
        <p:txBody>
          <a:bodyPr lIns="972000" rIns="1080000" anchor="ctr">
            <a:normAutofit/>
          </a:bodyPr>
          <a:lstStyle>
            <a:lvl1pPr marL="0" indent="0" algn="l">
              <a:buNone/>
              <a:defRPr sz="24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0"/>
          </p:nvPr>
        </p:nvSpPr>
        <p:spPr>
          <a:xfrm>
            <a:off x="-1" y="4892513"/>
            <a:ext cx="12192001" cy="451017"/>
          </a:xfrm>
          <a:prstGeom prst="rect">
            <a:avLst/>
          </a:prstGeom>
          <a:solidFill>
            <a:schemeClr val="tx1"/>
          </a:solidFill>
        </p:spPr>
        <p:txBody>
          <a:bodyPr lIns="972000" rIns="1080000" anchor="t">
            <a:normAutofit/>
          </a:bodyPr>
          <a:lstStyle>
            <a:lvl1pPr>
              <a:defRPr sz="2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E3649504-D325-4E58-88EC-B7F9D842D3B7}" type="datetimeFigureOut">
              <a:rPr lang="de-DE" smtClean="0"/>
              <a:pPr/>
              <a:t>09.11.2020</a:t>
            </a:fld>
            <a:r>
              <a:rPr lang="de-DE" dirty="0"/>
              <a:t> | Max Mustermann</a:t>
            </a:r>
          </a:p>
        </p:txBody>
      </p:sp>
      <p:pic>
        <p:nvPicPr>
          <p:cNvPr id="20" name="Grafik 19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4400" y="6403991"/>
            <a:ext cx="1170000" cy="344995"/>
          </a:xfrm>
          <a:prstGeom prst="rect">
            <a:avLst/>
          </a:prstGeom>
        </p:spPr>
      </p:pic>
      <p:pic>
        <p:nvPicPr>
          <p:cNvPr id="22" name="Grafik 2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00" y="129542"/>
            <a:ext cx="2219605" cy="602702"/>
          </a:xfrm>
          <a:prstGeom prst="rect">
            <a:avLst/>
          </a:prstGeom>
        </p:spPr>
      </p:pic>
      <p:cxnSp>
        <p:nvCxnSpPr>
          <p:cNvPr id="14" name="Gerader Verbinder 13"/>
          <p:cNvCxnSpPr/>
          <p:nvPr userDrawn="1"/>
        </p:nvCxnSpPr>
        <p:spPr>
          <a:xfrm flipV="1">
            <a:off x="871200" y="2166144"/>
            <a:ext cx="0" cy="2210593"/>
          </a:xfrm>
          <a:prstGeom prst="line">
            <a:avLst/>
          </a:prstGeom>
          <a:ln w="12700">
            <a:solidFill>
              <a:schemeClr val="bg1"/>
            </a:solidFill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469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ein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800" y="1409701"/>
            <a:ext cx="10151924" cy="479859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022399" y="175100"/>
            <a:ext cx="10836225" cy="564040"/>
          </a:xfrm>
          <a:prstGeom prst="rect">
            <a:avLst/>
          </a:prstGeom>
        </p:spPr>
        <p:txBody>
          <a:bodyPr/>
          <a:lstStyle>
            <a:lvl1pPr>
              <a:defRPr sz="2800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982799" y="943314"/>
            <a:ext cx="10151925" cy="466391"/>
          </a:xfrm>
          <a:prstGeom prst="rect">
            <a:avLst/>
          </a:prstGeom>
        </p:spPr>
        <p:txBody>
          <a:bodyPr numCol="1" spcCol="360000">
            <a:normAutofit/>
          </a:bodyPr>
          <a:lstStyle>
            <a:lvl1pPr marL="0" indent="0">
              <a:buNone/>
              <a:defRPr sz="24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 b="1"/>
            </a:lvl2pPr>
            <a:lvl3pPr>
              <a:defRPr sz="1800" b="1"/>
            </a:lvl3pPr>
            <a:lvl4pPr>
              <a:defRPr sz="1600" b="1"/>
            </a:lvl4pPr>
            <a:lvl5pPr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3649504-D325-4E58-88EC-B7F9D842D3B7}" type="datetimeFigureOut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‹Nr.›</a:t>
            </a:fld>
            <a:r>
              <a:rPr lang="de-DE"/>
              <a:t> –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341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+Ab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022399" y="175100"/>
            <a:ext cx="10836225" cy="567850"/>
          </a:xfrm>
          <a:prstGeom prst="rect">
            <a:avLst/>
          </a:prstGeom>
        </p:spPr>
        <p:txBody>
          <a:bodyPr/>
          <a:lstStyle>
            <a:lvl1pPr>
              <a:defRPr sz="2800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 hasCustomPrompt="1"/>
          </p:nvPr>
        </p:nvSpPr>
        <p:spPr>
          <a:xfrm>
            <a:off x="6191251" y="956513"/>
            <a:ext cx="5861050" cy="3240000"/>
          </a:xfrm>
          <a:prstGeom prst="rect">
            <a:avLst/>
          </a:prstGeo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de-DE" dirty="0"/>
              <a:t>Abbildung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191251" y="4312067"/>
            <a:ext cx="5861049" cy="188987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Hier Bildunterschrift oder erklärender Text…(Falls Abb. nicht in Rahmen passt: Rechtsklick auf Abb., dann oben auf Zuschneiden, dann verschieben/skalieren)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3649504-D325-4E58-88EC-B7F9D842D3B7}" type="datetimeFigureOut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‹Nr.›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982800" y="1409701"/>
            <a:ext cx="5113200" cy="479859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982799" y="943314"/>
            <a:ext cx="5113201" cy="466391"/>
          </a:xfrm>
          <a:prstGeom prst="rect">
            <a:avLst/>
          </a:prstGeom>
        </p:spPr>
        <p:txBody>
          <a:bodyPr numCol="1" spcCol="360000">
            <a:normAutofit/>
          </a:bodyPr>
          <a:lstStyle>
            <a:lvl1pPr marL="0" indent="0">
              <a:buNone/>
              <a:defRPr sz="24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 b="1"/>
            </a:lvl2pPr>
            <a:lvl3pPr>
              <a:defRPr sz="1800" b="1"/>
            </a:lvl3pPr>
            <a:lvl4pPr>
              <a:defRPr sz="1600" b="1"/>
            </a:lvl4pPr>
            <a:lvl5pPr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937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/>
          </p:cNvSpPr>
          <p:nvPr userDrawn="1"/>
        </p:nvSpPr>
        <p:spPr>
          <a:xfrm>
            <a:off x="0" y="5"/>
            <a:ext cx="12192000" cy="8528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endParaRPr lang="de-DE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8" name="Gerader Verbinder 7"/>
          <p:cNvCxnSpPr/>
          <p:nvPr userDrawn="1"/>
        </p:nvCxnSpPr>
        <p:spPr>
          <a:xfrm>
            <a:off x="871200" y="239400"/>
            <a:ext cx="0" cy="6492399"/>
          </a:xfrm>
          <a:prstGeom prst="line">
            <a:avLst/>
          </a:prstGeom>
          <a:ln w="12700">
            <a:solidFill>
              <a:schemeClr val="tx1"/>
            </a:solidFill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/>
          <p:cNvCxnSpPr/>
          <p:nvPr userDrawn="1"/>
        </p:nvCxnSpPr>
        <p:spPr>
          <a:xfrm flipV="1">
            <a:off x="871200" y="-8890"/>
            <a:ext cx="3387" cy="853440"/>
          </a:xfrm>
          <a:prstGeom prst="line">
            <a:avLst/>
          </a:prstGeom>
          <a:ln w="12700">
            <a:solidFill>
              <a:schemeClr val="bg1"/>
            </a:solidFill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 18"/>
          <p:cNvSpPr>
            <a:spLocks noEditPoints="1"/>
          </p:cNvSpPr>
          <p:nvPr userDrawn="1"/>
        </p:nvSpPr>
        <p:spPr bwMode="auto">
          <a:xfrm>
            <a:off x="111600" y="129545"/>
            <a:ext cx="622800" cy="554355"/>
          </a:xfrm>
          <a:custGeom>
            <a:avLst/>
            <a:gdLst>
              <a:gd name="T0" fmla="*/ 168 w 227"/>
              <a:gd name="T1" fmla="*/ 2 h 202"/>
              <a:gd name="T2" fmla="*/ 63 w 227"/>
              <a:gd name="T3" fmla="*/ 7 h 202"/>
              <a:gd name="T4" fmla="*/ 89 w 227"/>
              <a:gd name="T5" fmla="*/ 0 h 202"/>
              <a:gd name="T6" fmla="*/ 62 w 227"/>
              <a:gd name="T7" fmla="*/ 4 h 202"/>
              <a:gd name="T8" fmla="*/ 64 w 227"/>
              <a:gd name="T9" fmla="*/ 4 h 202"/>
              <a:gd name="T10" fmla="*/ 115 w 227"/>
              <a:gd name="T11" fmla="*/ 3 h 202"/>
              <a:gd name="T12" fmla="*/ 115 w 227"/>
              <a:gd name="T13" fmla="*/ 3 h 202"/>
              <a:gd name="T14" fmla="*/ 188 w 227"/>
              <a:gd name="T15" fmla="*/ 33 h 202"/>
              <a:gd name="T16" fmla="*/ 48 w 227"/>
              <a:gd name="T17" fmla="*/ 11 h 202"/>
              <a:gd name="T18" fmla="*/ 49 w 227"/>
              <a:gd name="T19" fmla="*/ 9 h 202"/>
              <a:gd name="T20" fmla="*/ 22 w 227"/>
              <a:gd name="T21" fmla="*/ 92 h 202"/>
              <a:gd name="T22" fmla="*/ 201 w 227"/>
              <a:gd name="T23" fmla="*/ 90 h 202"/>
              <a:gd name="T24" fmla="*/ 163 w 227"/>
              <a:gd name="T25" fmla="*/ 27 h 202"/>
              <a:gd name="T26" fmla="*/ 114 w 227"/>
              <a:gd name="T27" fmla="*/ 94 h 202"/>
              <a:gd name="T28" fmla="*/ 159 w 227"/>
              <a:gd name="T29" fmla="*/ 33 h 202"/>
              <a:gd name="T30" fmla="*/ 159 w 227"/>
              <a:gd name="T31" fmla="*/ 33 h 202"/>
              <a:gd name="T32" fmla="*/ 48 w 227"/>
              <a:gd name="T33" fmla="*/ 157 h 202"/>
              <a:gd name="T34" fmla="*/ 61 w 227"/>
              <a:gd name="T35" fmla="*/ 167 h 202"/>
              <a:gd name="T36" fmla="*/ 17 w 227"/>
              <a:gd name="T37" fmla="*/ 65 h 202"/>
              <a:gd name="T38" fmla="*/ 17 w 227"/>
              <a:gd name="T39" fmla="*/ 128 h 202"/>
              <a:gd name="T40" fmla="*/ 13 w 227"/>
              <a:gd name="T41" fmla="*/ 71 h 202"/>
              <a:gd name="T42" fmla="*/ 6 w 227"/>
              <a:gd name="T43" fmla="*/ 110 h 202"/>
              <a:gd name="T44" fmla="*/ 212 w 227"/>
              <a:gd name="T45" fmla="*/ 76 h 202"/>
              <a:gd name="T46" fmla="*/ 212 w 227"/>
              <a:gd name="T47" fmla="*/ 76 h 202"/>
              <a:gd name="T48" fmla="*/ 4 w 227"/>
              <a:gd name="T49" fmla="*/ 93 h 202"/>
              <a:gd name="T50" fmla="*/ 3 w 227"/>
              <a:gd name="T51" fmla="*/ 89 h 202"/>
              <a:gd name="T52" fmla="*/ 1 w 227"/>
              <a:gd name="T53" fmla="*/ 91 h 202"/>
              <a:gd name="T54" fmla="*/ 2 w 227"/>
              <a:gd name="T55" fmla="*/ 102 h 202"/>
              <a:gd name="T56" fmla="*/ 23 w 227"/>
              <a:gd name="T57" fmla="*/ 105 h 202"/>
              <a:gd name="T58" fmla="*/ 23 w 227"/>
              <a:gd name="T59" fmla="*/ 105 h 202"/>
              <a:gd name="T60" fmla="*/ 31 w 227"/>
              <a:gd name="T61" fmla="*/ 153 h 202"/>
              <a:gd name="T62" fmla="*/ 117 w 227"/>
              <a:gd name="T63" fmla="*/ 119 h 202"/>
              <a:gd name="T64" fmla="*/ 222 w 227"/>
              <a:gd name="T65" fmla="*/ 118 h 202"/>
              <a:gd name="T66" fmla="*/ 108 w 227"/>
              <a:gd name="T67" fmla="*/ 127 h 202"/>
              <a:gd name="T68" fmla="*/ 108 w 227"/>
              <a:gd name="T69" fmla="*/ 127 h 202"/>
              <a:gd name="T70" fmla="*/ 194 w 227"/>
              <a:gd name="T71" fmla="*/ 129 h 202"/>
              <a:gd name="T72" fmla="*/ 160 w 227"/>
              <a:gd name="T73" fmla="*/ 202 h 202"/>
              <a:gd name="T74" fmla="*/ 74 w 227"/>
              <a:gd name="T75" fmla="*/ 185 h 202"/>
              <a:gd name="T76" fmla="*/ 133 w 227"/>
              <a:gd name="T77" fmla="*/ 198 h 202"/>
              <a:gd name="T78" fmla="*/ 66 w 227"/>
              <a:gd name="T79" fmla="*/ 188 h 202"/>
              <a:gd name="T80" fmla="*/ 86 w 227"/>
              <a:gd name="T81" fmla="*/ 202 h 202"/>
              <a:gd name="T82" fmla="*/ 132 w 227"/>
              <a:gd name="T83" fmla="*/ 202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27" h="202">
                <a:moveTo>
                  <a:pt x="163" y="0"/>
                </a:moveTo>
                <a:cubicBezTo>
                  <a:pt x="128" y="0"/>
                  <a:pt x="128" y="0"/>
                  <a:pt x="128" y="0"/>
                </a:cubicBezTo>
                <a:cubicBezTo>
                  <a:pt x="148" y="17"/>
                  <a:pt x="157" y="25"/>
                  <a:pt x="168" y="2"/>
                </a:cubicBezTo>
                <a:cubicBezTo>
                  <a:pt x="166" y="1"/>
                  <a:pt x="165" y="1"/>
                  <a:pt x="163" y="0"/>
                </a:cubicBezTo>
                <a:close/>
                <a:moveTo>
                  <a:pt x="89" y="0"/>
                </a:moveTo>
                <a:cubicBezTo>
                  <a:pt x="63" y="7"/>
                  <a:pt x="63" y="7"/>
                  <a:pt x="63" y="7"/>
                </a:cubicBezTo>
                <a:cubicBezTo>
                  <a:pt x="71" y="22"/>
                  <a:pt x="71" y="22"/>
                  <a:pt x="71" y="22"/>
                </a:cubicBezTo>
                <a:cubicBezTo>
                  <a:pt x="100" y="0"/>
                  <a:pt x="100" y="0"/>
                  <a:pt x="100" y="0"/>
                </a:cubicBezTo>
                <a:lnTo>
                  <a:pt x="89" y="0"/>
                </a:lnTo>
                <a:close/>
                <a:moveTo>
                  <a:pt x="66" y="1"/>
                </a:moveTo>
                <a:cubicBezTo>
                  <a:pt x="60" y="1"/>
                  <a:pt x="60" y="1"/>
                  <a:pt x="60" y="1"/>
                </a:cubicBezTo>
                <a:cubicBezTo>
                  <a:pt x="62" y="4"/>
                  <a:pt x="62" y="4"/>
                  <a:pt x="62" y="4"/>
                </a:cubicBezTo>
                <a:lnTo>
                  <a:pt x="66" y="1"/>
                </a:lnTo>
                <a:close/>
                <a:moveTo>
                  <a:pt x="69" y="1"/>
                </a:moveTo>
                <a:cubicBezTo>
                  <a:pt x="68" y="2"/>
                  <a:pt x="66" y="3"/>
                  <a:pt x="64" y="4"/>
                </a:cubicBezTo>
                <a:cubicBezTo>
                  <a:pt x="69" y="3"/>
                  <a:pt x="75" y="2"/>
                  <a:pt x="81" y="1"/>
                </a:cubicBezTo>
                <a:lnTo>
                  <a:pt x="69" y="1"/>
                </a:lnTo>
                <a:close/>
                <a:moveTo>
                  <a:pt x="115" y="3"/>
                </a:moveTo>
                <a:cubicBezTo>
                  <a:pt x="104" y="4"/>
                  <a:pt x="91" y="13"/>
                  <a:pt x="77" y="23"/>
                </a:cubicBezTo>
                <a:cubicBezTo>
                  <a:pt x="99" y="23"/>
                  <a:pt x="121" y="16"/>
                  <a:pt x="144" y="19"/>
                </a:cubicBezTo>
                <a:cubicBezTo>
                  <a:pt x="134" y="7"/>
                  <a:pt x="125" y="2"/>
                  <a:pt x="115" y="3"/>
                </a:cubicBezTo>
                <a:close/>
                <a:moveTo>
                  <a:pt x="174" y="7"/>
                </a:moveTo>
                <a:cubicBezTo>
                  <a:pt x="170" y="13"/>
                  <a:pt x="165" y="18"/>
                  <a:pt x="163" y="23"/>
                </a:cubicBezTo>
                <a:cubicBezTo>
                  <a:pt x="173" y="25"/>
                  <a:pt x="181" y="29"/>
                  <a:pt x="188" y="33"/>
                </a:cubicBezTo>
                <a:lnTo>
                  <a:pt x="174" y="7"/>
                </a:lnTo>
                <a:close/>
                <a:moveTo>
                  <a:pt x="49" y="9"/>
                </a:moveTo>
                <a:cubicBezTo>
                  <a:pt x="48" y="11"/>
                  <a:pt x="48" y="11"/>
                  <a:pt x="48" y="11"/>
                </a:cubicBezTo>
                <a:cubicBezTo>
                  <a:pt x="38" y="34"/>
                  <a:pt x="27" y="69"/>
                  <a:pt x="24" y="93"/>
                </a:cubicBezTo>
                <a:cubicBezTo>
                  <a:pt x="32" y="63"/>
                  <a:pt x="59" y="39"/>
                  <a:pt x="61" y="34"/>
                </a:cubicBezTo>
                <a:cubicBezTo>
                  <a:pt x="60" y="31"/>
                  <a:pt x="50" y="15"/>
                  <a:pt x="49" y="9"/>
                </a:cubicBezTo>
                <a:close/>
                <a:moveTo>
                  <a:pt x="41" y="22"/>
                </a:moveTo>
                <a:cubicBezTo>
                  <a:pt x="19" y="61"/>
                  <a:pt x="19" y="61"/>
                  <a:pt x="19" y="61"/>
                </a:cubicBezTo>
                <a:cubicBezTo>
                  <a:pt x="18" y="70"/>
                  <a:pt x="19" y="79"/>
                  <a:pt x="22" y="92"/>
                </a:cubicBezTo>
                <a:cubicBezTo>
                  <a:pt x="25" y="68"/>
                  <a:pt x="32" y="42"/>
                  <a:pt x="41" y="22"/>
                </a:cubicBezTo>
                <a:close/>
                <a:moveTo>
                  <a:pt x="163" y="27"/>
                </a:moveTo>
                <a:cubicBezTo>
                  <a:pt x="175" y="46"/>
                  <a:pt x="188" y="71"/>
                  <a:pt x="201" y="90"/>
                </a:cubicBezTo>
                <a:cubicBezTo>
                  <a:pt x="204" y="83"/>
                  <a:pt x="206" y="75"/>
                  <a:pt x="207" y="66"/>
                </a:cubicBezTo>
                <a:cubicBezTo>
                  <a:pt x="191" y="39"/>
                  <a:pt x="191" y="39"/>
                  <a:pt x="191" y="39"/>
                </a:cubicBezTo>
                <a:cubicBezTo>
                  <a:pt x="181" y="35"/>
                  <a:pt x="171" y="33"/>
                  <a:pt x="163" y="27"/>
                </a:cubicBezTo>
                <a:close/>
                <a:moveTo>
                  <a:pt x="142" y="28"/>
                </a:moveTo>
                <a:cubicBezTo>
                  <a:pt x="121" y="27"/>
                  <a:pt x="100" y="30"/>
                  <a:pt x="80" y="33"/>
                </a:cubicBezTo>
                <a:cubicBezTo>
                  <a:pt x="90" y="52"/>
                  <a:pt x="101" y="75"/>
                  <a:pt x="114" y="94"/>
                </a:cubicBezTo>
                <a:cubicBezTo>
                  <a:pt x="123" y="72"/>
                  <a:pt x="140" y="52"/>
                  <a:pt x="151" y="28"/>
                </a:cubicBezTo>
                <a:cubicBezTo>
                  <a:pt x="148" y="28"/>
                  <a:pt x="145" y="28"/>
                  <a:pt x="142" y="28"/>
                </a:cubicBezTo>
                <a:close/>
                <a:moveTo>
                  <a:pt x="159" y="33"/>
                </a:moveTo>
                <a:cubicBezTo>
                  <a:pt x="147" y="55"/>
                  <a:pt x="134" y="81"/>
                  <a:pt x="121" y="103"/>
                </a:cubicBezTo>
                <a:cubicBezTo>
                  <a:pt x="147" y="103"/>
                  <a:pt x="172" y="103"/>
                  <a:pt x="197" y="102"/>
                </a:cubicBezTo>
                <a:cubicBezTo>
                  <a:pt x="188" y="77"/>
                  <a:pt x="175" y="55"/>
                  <a:pt x="159" y="33"/>
                </a:cubicBezTo>
                <a:close/>
                <a:moveTo>
                  <a:pt x="61" y="42"/>
                </a:moveTo>
                <a:cubicBezTo>
                  <a:pt x="58" y="45"/>
                  <a:pt x="31" y="80"/>
                  <a:pt x="26" y="99"/>
                </a:cubicBezTo>
                <a:cubicBezTo>
                  <a:pt x="29" y="120"/>
                  <a:pt x="34" y="136"/>
                  <a:pt x="48" y="157"/>
                </a:cubicBezTo>
                <a:cubicBezTo>
                  <a:pt x="37" y="104"/>
                  <a:pt x="55" y="57"/>
                  <a:pt x="61" y="42"/>
                </a:cubicBezTo>
                <a:close/>
                <a:moveTo>
                  <a:pt x="66" y="45"/>
                </a:moveTo>
                <a:cubicBezTo>
                  <a:pt x="56" y="64"/>
                  <a:pt x="38" y="121"/>
                  <a:pt x="61" y="167"/>
                </a:cubicBezTo>
                <a:cubicBezTo>
                  <a:pt x="67" y="151"/>
                  <a:pt x="103" y="113"/>
                  <a:pt x="98" y="109"/>
                </a:cubicBezTo>
                <a:cubicBezTo>
                  <a:pt x="94" y="105"/>
                  <a:pt x="76" y="61"/>
                  <a:pt x="66" y="45"/>
                </a:cubicBezTo>
                <a:close/>
                <a:moveTo>
                  <a:pt x="17" y="65"/>
                </a:moveTo>
                <a:cubicBezTo>
                  <a:pt x="17" y="65"/>
                  <a:pt x="16" y="65"/>
                  <a:pt x="16" y="65"/>
                </a:cubicBezTo>
                <a:cubicBezTo>
                  <a:pt x="12" y="85"/>
                  <a:pt x="13" y="105"/>
                  <a:pt x="15" y="125"/>
                </a:cubicBezTo>
                <a:cubicBezTo>
                  <a:pt x="17" y="128"/>
                  <a:pt x="17" y="128"/>
                  <a:pt x="17" y="128"/>
                </a:cubicBezTo>
                <a:cubicBezTo>
                  <a:pt x="17" y="119"/>
                  <a:pt x="17" y="110"/>
                  <a:pt x="21" y="102"/>
                </a:cubicBezTo>
                <a:cubicBezTo>
                  <a:pt x="16" y="88"/>
                  <a:pt x="17" y="78"/>
                  <a:pt x="17" y="65"/>
                </a:cubicBezTo>
                <a:close/>
                <a:moveTo>
                  <a:pt x="13" y="71"/>
                </a:moveTo>
                <a:cubicBezTo>
                  <a:pt x="8" y="80"/>
                  <a:pt x="8" y="80"/>
                  <a:pt x="8" y="80"/>
                </a:cubicBezTo>
                <a:cubicBezTo>
                  <a:pt x="5" y="90"/>
                  <a:pt x="5" y="10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1" y="104"/>
                  <a:pt x="11" y="88"/>
                  <a:pt x="13" y="71"/>
                </a:cubicBezTo>
                <a:close/>
                <a:moveTo>
                  <a:pt x="212" y="76"/>
                </a:moveTo>
                <a:cubicBezTo>
                  <a:pt x="211" y="85"/>
                  <a:pt x="209" y="94"/>
                  <a:pt x="207" y="103"/>
                </a:cubicBezTo>
                <a:cubicBezTo>
                  <a:pt x="213" y="103"/>
                  <a:pt x="221" y="103"/>
                  <a:pt x="227" y="102"/>
                </a:cubicBezTo>
                <a:lnTo>
                  <a:pt x="212" y="76"/>
                </a:lnTo>
                <a:close/>
                <a:moveTo>
                  <a:pt x="6" y="82"/>
                </a:moveTo>
                <a:cubicBezTo>
                  <a:pt x="6" y="83"/>
                  <a:pt x="6" y="83"/>
                  <a:pt x="6" y="83"/>
                </a:cubicBezTo>
                <a:cubicBezTo>
                  <a:pt x="5" y="86"/>
                  <a:pt x="5" y="90"/>
                  <a:pt x="4" y="93"/>
                </a:cubicBezTo>
                <a:cubicBezTo>
                  <a:pt x="5" y="89"/>
                  <a:pt x="6" y="86"/>
                  <a:pt x="6" y="82"/>
                </a:cubicBezTo>
                <a:close/>
                <a:moveTo>
                  <a:pt x="4" y="87"/>
                </a:moveTo>
                <a:cubicBezTo>
                  <a:pt x="3" y="89"/>
                  <a:pt x="3" y="89"/>
                  <a:pt x="3" y="89"/>
                </a:cubicBezTo>
                <a:cubicBezTo>
                  <a:pt x="3" y="91"/>
                  <a:pt x="3" y="93"/>
                  <a:pt x="3" y="95"/>
                </a:cubicBezTo>
                <a:cubicBezTo>
                  <a:pt x="3" y="92"/>
                  <a:pt x="3" y="90"/>
                  <a:pt x="4" y="87"/>
                </a:cubicBezTo>
                <a:close/>
                <a:moveTo>
                  <a:pt x="1" y="91"/>
                </a:moveTo>
                <a:cubicBezTo>
                  <a:pt x="0" y="94"/>
                  <a:pt x="0" y="94"/>
                  <a:pt x="0" y="94"/>
                </a:cubicBezTo>
                <a:cubicBezTo>
                  <a:pt x="0" y="95"/>
                  <a:pt x="0" y="97"/>
                  <a:pt x="0" y="99"/>
                </a:cubicBezTo>
                <a:cubicBezTo>
                  <a:pt x="2" y="102"/>
                  <a:pt x="2" y="102"/>
                  <a:pt x="2" y="102"/>
                </a:cubicBezTo>
                <a:cubicBezTo>
                  <a:pt x="2" y="102"/>
                  <a:pt x="2" y="101"/>
                  <a:pt x="2" y="100"/>
                </a:cubicBezTo>
                <a:cubicBezTo>
                  <a:pt x="2" y="97"/>
                  <a:pt x="1" y="94"/>
                  <a:pt x="1" y="91"/>
                </a:cubicBezTo>
                <a:close/>
                <a:moveTo>
                  <a:pt x="23" y="105"/>
                </a:moveTo>
                <a:cubicBezTo>
                  <a:pt x="28" y="138"/>
                  <a:pt x="36" y="163"/>
                  <a:pt x="50" y="186"/>
                </a:cubicBezTo>
                <a:cubicBezTo>
                  <a:pt x="57" y="172"/>
                  <a:pt x="57" y="172"/>
                  <a:pt x="57" y="172"/>
                </a:cubicBezTo>
                <a:cubicBezTo>
                  <a:pt x="40" y="157"/>
                  <a:pt x="33" y="143"/>
                  <a:pt x="23" y="105"/>
                </a:cubicBezTo>
                <a:close/>
                <a:moveTo>
                  <a:pt x="21" y="108"/>
                </a:moveTo>
                <a:cubicBezTo>
                  <a:pt x="19" y="116"/>
                  <a:pt x="18" y="124"/>
                  <a:pt x="18" y="131"/>
                </a:cubicBezTo>
                <a:cubicBezTo>
                  <a:pt x="31" y="153"/>
                  <a:pt x="31" y="153"/>
                  <a:pt x="31" y="153"/>
                </a:cubicBezTo>
                <a:cubicBezTo>
                  <a:pt x="28" y="138"/>
                  <a:pt x="25" y="122"/>
                  <a:pt x="21" y="108"/>
                </a:cubicBezTo>
                <a:close/>
                <a:moveTo>
                  <a:pt x="194" y="118"/>
                </a:moveTo>
                <a:cubicBezTo>
                  <a:pt x="170" y="120"/>
                  <a:pt x="147" y="119"/>
                  <a:pt x="117" y="119"/>
                </a:cubicBezTo>
                <a:cubicBezTo>
                  <a:pt x="127" y="138"/>
                  <a:pt x="137" y="161"/>
                  <a:pt x="146" y="180"/>
                </a:cubicBezTo>
                <a:lnTo>
                  <a:pt x="194" y="118"/>
                </a:lnTo>
                <a:close/>
                <a:moveTo>
                  <a:pt x="222" y="118"/>
                </a:moveTo>
                <a:cubicBezTo>
                  <a:pt x="199" y="118"/>
                  <a:pt x="202" y="134"/>
                  <a:pt x="203" y="152"/>
                </a:cubicBezTo>
                <a:lnTo>
                  <a:pt x="222" y="118"/>
                </a:lnTo>
                <a:close/>
                <a:moveTo>
                  <a:pt x="108" y="127"/>
                </a:moveTo>
                <a:cubicBezTo>
                  <a:pt x="103" y="138"/>
                  <a:pt x="84" y="163"/>
                  <a:pt x="77" y="176"/>
                </a:cubicBezTo>
                <a:cubicBezTo>
                  <a:pt x="96" y="185"/>
                  <a:pt x="119" y="185"/>
                  <a:pt x="141" y="185"/>
                </a:cubicBezTo>
                <a:cubicBezTo>
                  <a:pt x="127" y="168"/>
                  <a:pt x="119" y="144"/>
                  <a:pt x="108" y="127"/>
                </a:cubicBezTo>
                <a:close/>
                <a:moveTo>
                  <a:pt x="194" y="129"/>
                </a:moveTo>
                <a:cubicBezTo>
                  <a:pt x="185" y="142"/>
                  <a:pt x="171" y="164"/>
                  <a:pt x="150" y="185"/>
                </a:cubicBezTo>
                <a:cubicBezTo>
                  <a:pt x="198" y="174"/>
                  <a:pt x="204" y="160"/>
                  <a:pt x="194" y="129"/>
                </a:cubicBezTo>
                <a:close/>
                <a:moveTo>
                  <a:pt x="189" y="177"/>
                </a:moveTo>
                <a:cubicBezTo>
                  <a:pt x="149" y="191"/>
                  <a:pt x="149" y="191"/>
                  <a:pt x="149" y="191"/>
                </a:cubicBezTo>
                <a:cubicBezTo>
                  <a:pt x="160" y="202"/>
                  <a:pt x="160" y="202"/>
                  <a:pt x="160" y="202"/>
                </a:cubicBezTo>
                <a:cubicBezTo>
                  <a:pt x="175" y="202"/>
                  <a:pt x="175" y="202"/>
                  <a:pt x="175" y="202"/>
                </a:cubicBezTo>
                <a:lnTo>
                  <a:pt x="189" y="177"/>
                </a:lnTo>
                <a:close/>
                <a:moveTo>
                  <a:pt x="74" y="185"/>
                </a:moveTo>
                <a:cubicBezTo>
                  <a:pt x="81" y="192"/>
                  <a:pt x="87" y="198"/>
                  <a:pt x="94" y="202"/>
                </a:cubicBezTo>
                <a:cubicBezTo>
                  <a:pt x="124" y="202"/>
                  <a:pt x="124" y="202"/>
                  <a:pt x="124" y="202"/>
                </a:cubicBezTo>
                <a:cubicBezTo>
                  <a:pt x="127" y="201"/>
                  <a:pt x="130" y="200"/>
                  <a:pt x="133" y="198"/>
                </a:cubicBezTo>
                <a:cubicBezTo>
                  <a:pt x="140" y="193"/>
                  <a:pt x="140" y="193"/>
                  <a:pt x="140" y="193"/>
                </a:cubicBezTo>
                <a:cubicBezTo>
                  <a:pt x="119" y="192"/>
                  <a:pt x="93" y="192"/>
                  <a:pt x="74" y="185"/>
                </a:cubicBezTo>
                <a:close/>
                <a:moveTo>
                  <a:pt x="66" y="188"/>
                </a:moveTo>
                <a:cubicBezTo>
                  <a:pt x="60" y="201"/>
                  <a:pt x="60" y="201"/>
                  <a:pt x="60" y="201"/>
                </a:cubicBezTo>
                <a:cubicBezTo>
                  <a:pt x="64" y="202"/>
                  <a:pt x="64" y="202"/>
                  <a:pt x="64" y="202"/>
                </a:cubicBezTo>
                <a:cubicBezTo>
                  <a:pt x="86" y="202"/>
                  <a:pt x="86" y="202"/>
                  <a:pt x="86" y="202"/>
                </a:cubicBezTo>
                <a:lnTo>
                  <a:pt x="66" y="188"/>
                </a:lnTo>
                <a:close/>
                <a:moveTo>
                  <a:pt x="145" y="194"/>
                </a:moveTo>
                <a:cubicBezTo>
                  <a:pt x="132" y="202"/>
                  <a:pt x="132" y="202"/>
                  <a:pt x="132" y="202"/>
                </a:cubicBezTo>
                <a:cubicBezTo>
                  <a:pt x="154" y="202"/>
                  <a:pt x="154" y="202"/>
                  <a:pt x="154" y="202"/>
                </a:cubicBezTo>
                <a:lnTo>
                  <a:pt x="145" y="1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de-DE" sz="1800"/>
          </a:p>
        </p:txBody>
      </p:sp>
      <p:sp>
        <p:nvSpPr>
          <p:cNvPr id="11" name="Textfeld 2"/>
          <p:cNvSpPr txBox="1">
            <a:spLocks noChangeArrowheads="1"/>
          </p:cNvSpPr>
          <p:nvPr userDrawn="1"/>
        </p:nvSpPr>
        <p:spPr bwMode="auto">
          <a:xfrm>
            <a:off x="968400" y="6418580"/>
            <a:ext cx="4471240" cy="36449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spAutoFit/>
          </a:bodyPr>
          <a:lstStyle/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AU" sz="1200" dirty="0"/>
              <a:t>Immersive Rigging and Skinning in Virtual Reality Environments </a:t>
            </a:r>
            <a:r>
              <a:rPr lang="de-DE" sz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Zhongyuan Yu</a:t>
            </a:r>
            <a:endParaRPr lang="de-DE" sz="900" dirty="0">
              <a:solidFill>
                <a:srgbClr val="00000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2" name="Bild 4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10722969" y="6401912"/>
            <a:ext cx="1180104" cy="346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Datumsplatzhalter 33"/>
          <p:cNvSpPr>
            <a:spLocks noGrp="1"/>
          </p:cNvSpPr>
          <p:nvPr>
            <p:ph type="dt" sz="half" idx="2"/>
          </p:nvPr>
        </p:nvSpPr>
        <p:spPr>
          <a:xfrm>
            <a:off x="23167" y="6340308"/>
            <a:ext cx="903139" cy="315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E3649504-D325-4E58-88EC-B7F9D842D3B7}" type="datetimeFigureOut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14" name="Foliennummernplatzhalter 34"/>
          <p:cNvSpPr>
            <a:spLocks noGrp="1"/>
          </p:cNvSpPr>
          <p:nvPr>
            <p:ph type="sldNum" sz="quarter" idx="4"/>
          </p:nvPr>
        </p:nvSpPr>
        <p:spPr>
          <a:xfrm>
            <a:off x="21432" y="6526455"/>
            <a:ext cx="849788" cy="302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de-DE" dirty="0"/>
              <a:t>– </a:t>
            </a:r>
            <a:fld id="{A12291F8-C3EC-45C8-8AE6-C57E5F6DC00B}" type="slidenum">
              <a:rPr lang="de-DE" smtClean="0"/>
              <a:pPr/>
              <a:t>‹Nr.›</a:t>
            </a:fld>
            <a:r>
              <a:rPr lang="de-DE" dirty="0"/>
              <a:t> –</a:t>
            </a:r>
          </a:p>
        </p:txBody>
      </p:sp>
    </p:spTree>
    <p:extLst>
      <p:ext uri="{BB962C8B-B14F-4D97-AF65-F5344CB8AC3E}">
        <p14:creationId xmlns:p14="http://schemas.microsoft.com/office/powerpoint/2010/main" val="3841108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9" r:id="rId2"/>
    <p:sldLayoutId id="2147483721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www.youtube.com/watch?v=NcByctd_P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UsJbcyeRUI" TargetMode="External"/><Relationship Id="rId2" Type="http://schemas.openxmlformats.org/officeDocument/2006/relationships/hyperlink" Target="https://www.youtube.com/watch?v=Khoer5DpQk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Immersive Rigging and Skinning in Virtual Reality Environments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 lnSpcReduction="10000"/>
          </a:bodyPr>
          <a:lstStyle/>
          <a:p>
            <a:fld id="{F5CFE898-65ED-486C-A346-0CFA14781484}" type="datetime1">
              <a:rPr lang="de-DE" smtClean="0"/>
              <a:pPr/>
              <a:t>09.11.2020</a:t>
            </a:fld>
            <a:r>
              <a:rPr lang="de-DE" dirty="0"/>
              <a:t> | </a:t>
            </a:r>
            <a:r>
              <a:rPr lang="de-DE" altLang="zh-CN" dirty="0"/>
              <a:t>Zhongyuan Yu</a:t>
            </a:r>
            <a:endParaRPr lang="de-DE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5526A7E4-871F-4523-B651-6F663E892A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1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Visualizing the skinned mesh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10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799" y="1878889"/>
            <a:ext cx="5113337" cy="4799013"/>
          </a:xfrm>
        </p:spPr>
        <p:txBody>
          <a:bodyPr>
            <a:normAutofit/>
          </a:bodyPr>
          <a:lstStyle/>
          <a:p>
            <a:r>
              <a:rPr lang="en-AU" dirty="0"/>
              <a:t>Method1:</a:t>
            </a:r>
          </a:p>
          <a:p>
            <a:pPr lvl="1"/>
            <a:r>
              <a:rPr lang="en-AU" dirty="0"/>
              <a:t>We can visualize a skinned mesh by varying the position/ direction of individual bones. </a:t>
            </a:r>
          </a:p>
          <a:p>
            <a:r>
              <a:rPr lang="en-AU" dirty="0"/>
              <a:t>Method2: </a:t>
            </a:r>
          </a:p>
          <a:p>
            <a:pPr lvl="1"/>
            <a:r>
              <a:rPr lang="en-AU" dirty="0"/>
              <a:t>Or different </a:t>
            </a:r>
            <a:r>
              <a:rPr lang="en-AU" dirty="0" err="1"/>
              <a:t>color</a:t>
            </a:r>
            <a:r>
              <a:rPr lang="en-AU" dirty="0"/>
              <a:t> can be used to render individual bones depends on the value it takes. (bone weights)</a:t>
            </a:r>
          </a:p>
          <a:p>
            <a:r>
              <a:rPr lang="en-AU" dirty="0"/>
              <a:t>The skinned mesh can be visualized in more than those two ways.</a:t>
            </a:r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de-DE" dirty="0"/>
              <a:t>4) </a:t>
            </a:r>
            <a:r>
              <a:rPr lang="en-AU" dirty="0"/>
              <a:t>Visualizing The Skinned Mesh</a:t>
            </a:r>
            <a:endParaRPr lang="de-DE" dirty="0"/>
          </a:p>
          <a:p>
            <a:endParaRPr lang="de-DE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CCF09EA0-C9C0-441F-BA52-D36989D2B74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95" b="16295"/>
          <a:stretch>
            <a:fillRect/>
          </a:stretch>
        </p:blipFill>
        <p:spPr>
          <a:xfrm>
            <a:off x="6440511" y="904925"/>
            <a:ext cx="4481774" cy="2477533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343DEE-66C9-4685-8D9C-04DAE27333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510" y="3475543"/>
            <a:ext cx="4481775" cy="286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52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Record users movement with </a:t>
            </a:r>
            <a:r>
              <a:rPr lang="en-AU" dirty="0" err="1"/>
              <a:t>ik</a:t>
            </a:r>
            <a:endParaRPr lang="en-AU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192652" y="4356602"/>
            <a:ext cx="4204354" cy="1884469"/>
          </a:xfrm>
        </p:spPr>
        <p:txBody>
          <a:bodyPr/>
          <a:lstStyle/>
          <a:p>
            <a:r>
              <a:rPr lang="en-AU" dirty="0"/>
              <a:t>A acceptable result can be acquired with minimal effort. 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11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3" y="1409700"/>
            <a:ext cx="5113337" cy="4799013"/>
          </a:xfrm>
        </p:spPr>
        <p:txBody>
          <a:bodyPr>
            <a:normAutofit/>
          </a:bodyPr>
          <a:lstStyle/>
          <a:p>
            <a:r>
              <a:rPr lang="en-AU" dirty="0"/>
              <a:t>capture the user movements in VR</a:t>
            </a:r>
          </a:p>
          <a:p>
            <a:pPr lvl="1"/>
            <a:r>
              <a:rPr lang="en-AU" dirty="0"/>
              <a:t> we can use the positions of the controllers as well as the position of the headset. (Or other </a:t>
            </a:r>
            <a:r>
              <a:rPr lang="de-DE" dirty="0" err="1"/>
              <a:t>trackables</a:t>
            </a:r>
            <a:r>
              <a:rPr lang="en-AU" dirty="0"/>
              <a:t>) The other parts of the skeleton of the character can be adjusted accordingly with help of IK algorithm. </a:t>
            </a:r>
          </a:p>
          <a:p>
            <a:r>
              <a:rPr lang="en-AU" dirty="0"/>
              <a:t>We may not get an accurate result,</a:t>
            </a:r>
          </a:p>
          <a:p>
            <a:pPr lvl="1"/>
            <a:r>
              <a:rPr lang="en-AU" dirty="0"/>
              <a:t>But an acceptable result of the motion can be captured without special </a:t>
            </a:r>
            <a:r>
              <a:rPr lang="en-AU" dirty="0" err="1"/>
              <a:t>equipments</a:t>
            </a:r>
            <a:r>
              <a:rPr lang="en-AU" dirty="0"/>
              <a:t>. </a:t>
            </a:r>
          </a:p>
          <a:p>
            <a:pPr lvl="1"/>
            <a:r>
              <a:rPr lang="en-AU" dirty="0"/>
              <a:t>Which is suitable for the case of VR games and some other similar applications.</a:t>
            </a:r>
          </a:p>
          <a:p>
            <a:endParaRPr lang="en-AU" dirty="0"/>
          </a:p>
          <a:p>
            <a:endParaRPr lang="en-AU" dirty="0"/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5) </a:t>
            </a:r>
            <a:r>
              <a:rPr lang="en-AU" dirty="0"/>
              <a:t>Record Users Movement with IK</a:t>
            </a:r>
            <a:endParaRPr lang="de-DE" dirty="0"/>
          </a:p>
          <a:p>
            <a:endParaRPr lang="de-DE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8152688-7CA2-4A0A-AB48-A2B1DB406D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5B5985-9D24-4746-B0A5-32B285E74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51" y="917385"/>
            <a:ext cx="5790217" cy="340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62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Record users movement with </a:t>
            </a:r>
            <a:r>
              <a:rPr lang="en-AU" dirty="0" err="1"/>
              <a:t>ik</a:t>
            </a:r>
            <a:endParaRPr lang="en-AU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12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4" y="1409700"/>
            <a:ext cx="4729980" cy="4799013"/>
          </a:xfrm>
        </p:spPr>
        <p:txBody>
          <a:bodyPr>
            <a:normAutofit fontScale="92500"/>
          </a:bodyPr>
          <a:lstStyle/>
          <a:p>
            <a:r>
              <a:rPr lang="en-AU" dirty="0"/>
              <a:t>Support IK algorithm with multiple targets: </a:t>
            </a:r>
          </a:p>
          <a:p>
            <a:pPr lvl="1"/>
            <a:r>
              <a:rPr lang="en-AU" dirty="0"/>
              <a:t>calculate IK chains multiple times with different target positions. </a:t>
            </a:r>
          </a:p>
          <a:p>
            <a:pPr lvl="1"/>
            <a:r>
              <a:rPr lang="en-AU" dirty="0"/>
              <a:t>Other IK algorithms can be easily involved.  </a:t>
            </a:r>
          </a:p>
          <a:p>
            <a:r>
              <a:rPr lang="en-AU" dirty="0"/>
              <a:t>CCD can not handle multiple end effectors when there are conflicts along kinematic chains. </a:t>
            </a:r>
          </a:p>
          <a:p>
            <a:pPr lvl="1"/>
            <a:r>
              <a:rPr lang="en-AU" dirty="0"/>
              <a:t>I chose thorax to be the base bone when controlling with two controllers and </a:t>
            </a:r>
            <a:r>
              <a:rPr lang="en-AU" dirty="0" err="1"/>
              <a:t>hmd</a:t>
            </a:r>
            <a:r>
              <a:rPr lang="en-AU" dirty="0"/>
              <a:t>. Thus, no conflicts.</a:t>
            </a:r>
          </a:p>
          <a:p>
            <a:r>
              <a:rPr lang="en-AU" dirty="0"/>
              <a:t>When more trackers involved, FABRIK algorithm has to be used.</a:t>
            </a:r>
          </a:p>
          <a:p>
            <a:pPr marL="0" indent="0">
              <a:buNone/>
            </a:pPr>
            <a:endParaRPr lang="en-AU" dirty="0"/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5) </a:t>
            </a:r>
            <a:r>
              <a:rPr lang="en-AU" dirty="0"/>
              <a:t>Record Users Movement with IK</a:t>
            </a:r>
            <a:endParaRPr lang="de-DE" dirty="0"/>
          </a:p>
          <a:p>
            <a:endParaRPr lang="de-DE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BFD2030-0252-477B-A05B-C78B8955A4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311" y="1251542"/>
            <a:ext cx="5557428" cy="455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78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Recording, saving animations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13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26306" y="1541295"/>
            <a:ext cx="5342587" cy="4799013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On GUI:</a:t>
            </a:r>
          </a:p>
          <a:p>
            <a:pPr lvl="1"/>
            <a:r>
              <a:rPr lang="de-DE" dirty="0" err="1"/>
              <a:t>Animations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loaded</a:t>
            </a:r>
            <a:r>
              <a:rPr lang="de-DE" dirty="0"/>
              <a:t> and </a:t>
            </a:r>
            <a:r>
              <a:rPr lang="de-DE" dirty="0" err="1"/>
              <a:t>played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help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Gui</a:t>
            </a:r>
            <a:r>
              <a:rPr lang="de-DE" dirty="0"/>
              <a:t> </a:t>
            </a:r>
            <a:r>
              <a:rPr lang="de-DE" dirty="0" err="1"/>
              <a:t>buttons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scene</a:t>
            </a:r>
            <a:r>
              <a:rPr lang="de-DE" dirty="0"/>
              <a:t>.</a:t>
            </a:r>
            <a:endParaRPr lang="en-AU" dirty="0"/>
          </a:p>
          <a:p>
            <a:r>
              <a:rPr lang="de-DE" dirty="0"/>
              <a:t>Implementation Detail:</a:t>
            </a:r>
          </a:p>
          <a:p>
            <a:pPr lvl="1"/>
            <a:r>
              <a:rPr lang="de-DE" dirty="0"/>
              <a:t>Animation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recorded</a:t>
            </a:r>
            <a:r>
              <a:rPr lang="de-DE" dirty="0"/>
              <a:t> frame </a:t>
            </a:r>
            <a:r>
              <a:rPr lang="de-DE" dirty="0" err="1"/>
              <a:t>by</a:t>
            </a:r>
            <a:r>
              <a:rPr lang="de-DE" dirty="0"/>
              <a:t> frame. </a:t>
            </a:r>
            <a:r>
              <a:rPr lang="de-DE" dirty="0" err="1"/>
              <a:t>Each</a:t>
            </a:r>
            <a:r>
              <a:rPr lang="de-DE" dirty="0"/>
              <a:t> frame </a:t>
            </a:r>
            <a:r>
              <a:rPr lang="de-DE" dirty="0" err="1"/>
              <a:t>contains</a:t>
            </a:r>
            <a:r>
              <a:rPr lang="de-DE" dirty="0"/>
              <a:t> a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bone</a:t>
            </a:r>
            <a:r>
              <a:rPr lang="de-DE" dirty="0"/>
              <a:t> </a:t>
            </a:r>
            <a:r>
              <a:rPr lang="de-DE" dirty="0" err="1"/>
              <a:t>dofs</a:t>
            </a:r>
            <a:r>
              <a:rPr lang="de-DE" dirty="0"/>
              <a:t>. </a:t>
            </a:r>
          </a:p>
          <a:p>
            <a:r>
              <a:rPr lang="en-AU" dirty="0"/>
              <a:t>Feature1: </a:t>
            </a:r>
          </a:p>
          <a:p>
            <a:pPr lvl="1"/>
            <a:r>
              <a:rPr lang="en-AU" dirty="0"/>
              <a:t>The currently implemented animation assumes that the local frame is aligned to the world frame. Further work will support the other cases.</a:t>
            </a:r>
            <a:endParaRPr lang="de-DE" dirty="0"/>
          </a:p>
          <a:p>
            <a:r>
              <a:rPr lang="en-AU" dirty="0"/>
              <a:t>Feature2: </a:t>
            </a:r>
          </a:p>
          <a:p>
            <a:pPr lvl="1"/>
            <a:r>
              <a:rPr lang="de-DE" dirty="0" err="1"/>
              <a:t>Adjestable</a:t>
            </a:r>
            <a:r>
              <a:rPr lang="de-DE" dirty="0"/>
              <a:t> framerate.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60Hz </a:t>
            </a:r>
            <a:r>
              <a:rPr lang="de-DE" dirty="0" err="1"/>
              <a:t>now</a:t>
            </a:r>
            <a:r>
              <a:rPr lang="de-DE" dirty="0"/>
              <a:t>. The Output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.</a:t>
            </a:r>
            <a:r>
              <a:rPr lang="de-DE" dirty="0" err="1"/>
              <a:t>anim</a:t>
            </a:r>
            <a:r>
              <a:rPr lang="de-DE" dirty="0"/>
              <a:t> </a:t>
            </a:r>
            <a:r>
              <a:rPr lang="de-DE" dirty="0" err="1"/>
              <a:t>extension</a:t>
            </a:r>
            <a:r>
              <a:rPr lang="de-DE" dirty="0"/>
              <a:t>.</a:t>
            </a:r>
          </a:p>
          <a:p>
            <a:endParaRPr lang="en-AU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de-DE" dirty="0"/>
              <a:t>6) </a:t>
            </a:r>
            <a:r>
              <a:rPr lang="en-AU" dirty="0"/>
              <a:t>Recording, </a:t>
            </a:r>
            <a:r>
              <a:rPr lang="de-DE" altLang="zh-CN" dirty="0"/>
              <a:t>S</a:t>
            </a:r>
            <a:r>
              <a:rPr lang="en-AU" dirty="0" err="1"/>
              <a:t>aving</a:t>
            </a:r>
            <a:r>
              <a:rPr lang="en-AU" dirty="0"/>
              <a:t> Animations</a:t>
            </a:r>
            <a:endParaRPr lang="de-DE" dirty="0"/>
          </a:p>
          <a:p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DDB470-73FC-4414-BD31-5EE5F738A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386" y="2025540"/>
            <a:ext cx="5866614" cy="280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23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47474-F699-4322-9B64-2EC25E4D8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5B6E62-505F-469C-A145-164EED698C7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EF0EE-4121-47C1-BBB9-548D41D793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9EAEEC-539D-4B4F-953A-AF1C42E86B5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F896CC9-53AE-4316-8ECD-11BD42014EF1}" type="datetime1">
              <a:rPr lang="de-DE" smtClean="0"/>
              <a:t>09.11.2020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12825-B99A-4CDE-8EE8-A7063E8759D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14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C2A078-3D2D-4D8F-8789-D9F5FAB39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306" y="3285635"/>
            <a:ext cx="5113200" cy="4798594"/>
          </a:xfrm>
        </p:spPr>
        <p:txBody>
          <a:bodyPr/>
          <a:lstStyle/>
          <a:p>
            <a:r>
              <a:rPr lang="de-DE" dirty="0"/>
              <a:t>Implementation Detail:</a:t>
            </a:r>
          </a:p>
          <a:p>
            <a:pPr lvl="1"/>
            <a:r>
              <a:rPr lang="de-DE" dirty="0"/>
              <a:t>Animation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recorded</a:t>
            </a:r>
            <a:r>
              <a:rPr lang="de-DE" dirty="0"/>
              <a:t> frame </a:t>
            </a:r>
            <a:r>
              <a:rPr lang="de-DE" dirty="0" err="1"/>
              <a:t>by</a:t>
            </a:r>
            <a:r>
              <a:rPr lang="de-DE" dirty="0"/>
              <a:t> frame. </a:t>
            </a:r>
            <a:r>
              <a:rPr lang="de-DE" dirty="0" err="1"/>
              <a:t>Each</a:t>
            </a:r>
            <a:r>
              <a:rPr lang="de-DE" dirty="0"/>
              <a:t> frame </a:t>
            </a:r>
            <a:r>
              <a:rPr lang="de-DE" dirty="0" err="1"/>
              <a:t>contains</a:t>
            </a:r>
            <a:r>
              <a:rPr lang="de-DE" dirty="0"/>
              <a:t> a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bone</a:t>
            </a:r>
            <a:r>
              <a:rPr lang="de-DE" dirty="0"/>
              <a:t> </a:t>
            </a:r>
            <a:r>
              <a:rPr lang="de-DE" dirty="0" err="1"/>
              <a:t>dofs</a:t>
            </a:r>
            <a:r>
              <a:rPr lang="de-DE" dirty="0"/>
              <a:t>. </a:t>
            </a:r>
            <a:endParaRPr lang="en-AU" dirty="0"/>
          </a:p>
          <a:p>
            <a:endParaRPr lang="de-DE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33E673F-3619-4EC8-8117-3580FA34C700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de-DE" dirty="0"/>
              <a:t>6) </a:t>
            </a:r>
            <a:r>
              <a:rPr lang="en-AU" dirty="0"/>
              <a:t>Recording, </a:t>
            </a:r>
            <a:r>
              <a:rPr lang="de-DE" altLang="zh-CN" dirty="0"/>
              <a:t>S</a:t>
            </a:r>
            <a:r>
              <a:rPr lang="en-AU" dirty="0" err="1"/>
              <a:t>aving</a:t>
            </a:r>
            <a:r>
              <a:rPr lang="en-AU" dirty="0"/>
              <a:t> Animations</a:t>
            </a:r>
            <a:endParaRPr lang="de-DE" dirty="0"/>
          </a:p>
          <a:p>
            <a:endParaRPr lang="de-D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C22DAD-E53B-42DE-8DC8-75A8CA286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511" y="742950"/>
            <a:ext cx="3677695" cy="599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634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Creating multiple views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192652" y="4324244"/>
            <a:ext cx="4204354" cy="1884469"/>
          </a:xfrm>
        </p:spPr>
        <p:txBody>
          <a:bodyPr/>
          <a:lstStyle/>
          <a:p>
            <a:r>
              <a:rPr lang="en-AU" dirty="0"/>
              <a:t>Multiple skeletons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15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3" y="1621030"/>
            <a:ext cx="5113337" cy="4719278"/>
          </a:xfrm>
        </p:spPr>
        <p:txBody>
          <a:bodyPr>
            <a:normAutofit/>
          </a:bodyPr>
          <a:lstStyle/>
          <a:p>
            <a:r>
              <a:rPr lang="en-AU" dirty="0"/>
              <a:t>To support mirror effect, multiple skeletons are imported to the scene. As can be seen on right side.</a:t>
            </a:r>
          </a:p>
          <a:p>
            <a:r>
              <a:rPr lang="en-AU" dirty="0"/>
              <a:t>One main skeleton can be controlled by user and the other two imitates it.</a:t>
            </a:r>
          </a:p>
          <a:p>
            <a:r>
              <a:rPr lang="en-AU" dirty="0"/>
              <a:t>As for detail, just iterate all bones of the other two skeleton and assign the </a:t>
            </a:r>
            <a:r>
              <a:rPr lang="en-AU" dirty="0" err="1"/>
              <a:t>dofs</a:t>
            </a:r>
            <a:r>
              <a:rPr lang="en-AU" dirty="0"/>
              <a:t> the same as the one we want to </a:t>
            </a:r>
            <a:r>
              <a:rPr lang="en-AU" dirty="0" err="1"/>
              <a:t>initate</a:t>
            </a:r>
            <a:r>
              <a:rPr lang="en-AU" dirty="0"/>
              <a:t>.</a:t>
            </a:r>
          </a:p>
          <a:p>
            <a:endParaRPr lang="en-AU" dirty="0"/>
          </a:p>
          <a:p>
            <a:endParaRPr lang="en-AU" dirty="0"/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de-DE" dirty="0"/>
              <a:t>7) </a:t>
            </a:r>
            <a:r>
              <a:rPr lang="en-AU" dirty="0"/>
              <a:t>Creating Multiple Views</a:t>
            </a:r>
            <a:endParaRPr lang="de-DE" dirty="0"/>
          </a:p>
          <a:p>
            <a:endParaRPr lang="de-DE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FDDEACA7-D9AD-400A-A188-467F8367ACD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70" b="226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17229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Evaluation of the </a:t>
            </a:r>
            <a:r>
              <a:rPr lang="de-DE" dirty="0" err="1"/>
              <a:t>stability</a:t>
            </a:r>
            <a:r>
              <a:rPr lang="en-AU" dirty="0"/>
              <a:t> of the mocap (Future work)</a:t>
            </a:r>
            <a:br>
              <a:rPr lang="en-AU" dirty="0"/>
            </a:br>
            <a:endParaRPr lang="en-AU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192652" y="4317475"/>
            <a:ext cx="4204354" cy="282805"/>
          </a:xfrm>
        </p:spPr>
        <p:txBody>
          <a:bodyPr/>
          <a:lstStyle/>
          <a:p>
            <a:r>
              <a:rPr lang="de-DE" altLang="zh-CN" dirty="0"/>
              <a:t>IK </a:t>
            </a:r>
            <a:r>
              <a:rPr lang="de-DE" altLang="zh-CN" dirty="0" err="1"/>
              <a:t>based</a:t>
            </a:r>
            <a:r>
              <a:rPr lang="de-DE" altLang="zh-CN" dirty="0"/>
              <a:t> </a:t>
            </a:r>
            <a:r>
              <a:rPr lang="de-DE" altLang="zh-CN" dirty="0" err="1"/>
              <a:t>Mocap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16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877505" y="1409706"/>
            <a:ext cx="5326168" cy="4757474"/>
          </a:xfrm>
        </p:spPr>
        <p:txBody>
          <a:bodyPr>
            <a:normAutofit fontScale="92500"/>
          </a:bodyPr>
          <a:lstStyle/>
          <a:p>
            <a:r>
              <a:rPr lang="de-DE" dirty="0"/>
              <a:t>Orientation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used</a:t>
            </a:r>
            <a:r>
              <a:rPr lang="de-DE" dirty="0"/>
              <a:t>.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positions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fed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IK,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orientation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end </a:t>
            </a:r>
            <a:r>
              <a:rPr lang="de-DE" dirty="0" err="1"/>
              <a:t>effectors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also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. (</a:t>
            </a:r>
            <a:r>
              <a:rPr lang="de-DE" dirty="0" err="1"/>
              <a:t>otherwise</a:t>
            </a:r>
            <a:r>
              <a:rPr lang="de-DE" dirty="0"/>
              <a:t>, </a:t>
            </a:r>
            <a:r>
              <a:rPr lang="de-DE" dirty="0" err="1"/>
              <a:t>body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twisted</a:t>
            </a:r>
            <a:r>
              <a:rPr lang="de-DE" dirty="0"/>
              <a:t> </a:t>
            </a:r>
            <a:r>
              <a:rPr lang="de-DE" dirty="0" err="1"/>
              <a:t>easily</a:t>
            </a:r>
            <a:r>
              <a:rPr lang="de-DE" dirty="0"/>
              <a:t>) </a:t>
            </a:r>
          </a:p>
          <a:p>
            <a:r>
              <a:rPr lang="en-AU" dirty="0"/>
              <a:t>Such a motion capture scheme does not guarantee </a:t>
            </a:r>
            <a:r>
              <a:rPr lang="de-DE" altLang="zh-CN" dirty="0"/>
              <a:t>an</a:t>
            </a:r>
            <a:r>
              <a:rPr lang="en-AU" dirty="0"/>
              <a:t> accurate result. IK problems may be ill-posed. (no solution in range or many solutions exist) </a:t>
            </a:r>
          </a:p>
          <a:p>
            <a:r>
              <a:rPr lang="en-AU" dirty="0"/>
              <a:t>The </a:t>
            </a:r>
            <a:r>
              <a:rPr lang="en-AU" dirty="0" err="1"/>
              <a:t>dofs</a:t>
            </a:r>
            <a:r>
              <a:rPr lang="en-AU" dirty="0"/>
              <a:t> of the bones are not adjusted yet, the result may looks unnatural now.</a:t>
            </a:r>
          </a:p>
          <a:p>
            <a:pPr lvl="1"/>
            <a:r>
              <a:rPr lang="en-AU" dirty="0"/>
              <a:t>Solution: allow users to </a:t>
            </a:r>
            <a:r>
              <a:rPr lang="en-AU" dirty="0" err="1"/>
              <a:t>adjest</a:t>
            </a:r>
            <a:r>
              <a:rPr lang="en-AU" dirty="0"/>
              <a:t> </a:t>
            </a:r>
            <a:r>
              <a:rPr lang="en-AU" dirty="0" err="1"/>
              <a:t>dofs</a:t>
            </a:r>
            <a:r>
              <a:rPr lang="en-AU" dirty="0"/>
              <a:t> in the application. And solve constrained IK.</a:t>
            </a:r>
          </a:p>
          <a:p>
            <a:pPr lvl="1"/>
            <a:endParaRPr lang="de-DE" dirty="0"/>
          </a:p>
          <a:p>
            <a:endParaRPr lang="de-DE" dirty="0"/>
          </a:p>
          <a:p>
            <a:pPr lvl="1"/>
            <a:endParaRPr lang="en-AU" dirty="0"/>
          </a:p>
          <a:p>
            <a:endParaRPr lang="de-DE" dirty="0"/>
          </a:p>
          <a:p>
            <a:pPr lvl="1"/>
            <a:endParaRPr lang="en-AU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8) </a:t>
            </a:r>
            <a:r>
              <a:rPr lang="en-AU" dirty="0"/>
              <a:t>The Mocap may be unstable now</a:t>
            </a:r>
            <a:endParaRPr lang="de-DE" dirty="0"/>
          </a:p>
          <a:p>
            <a:endParaRPr lang="de-DE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C9F6A7B-3F34-44EF-8EC3-5C79B8FF13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599F8E0-70DA-4D34-9709-79EDD48A1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672" y="956513"/>
            <a:ext cx="5193334" cy="3272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50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A6B4C2-736B-4CC0-8FC3-48EF00990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2C37CB-E5CE-4BDC-A908-B223FB1BE73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CBCB58AC-565D-4523-BA6F-38A76D5F53FB}" type="datetime1">
              <a:rPr lang="de-DE" smtClean="0"/>
              <a:t>09.11.2020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1A846-5ADA-4326-965A-D399ACBFA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17</a:t>
            </a:fld>
            <a:r>
              <a:rPr lang="de-DE"/>
              <a:t> –</a:t>
            </a:r>
            <a:endParaRPr lang="de-DE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34596171-F969-4F3A-83A0-0D55B20FA7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752" y="2716248"/>
            <a:ext cx="1450341" cy="2813446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7D0E57-C788-46A7-91FC-F028D2DFAC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795" y="2716248"/>
            <a:ext cx="1430338" cy="28280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22CB382-9F00-4654-B531-ACE454C057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836" y="2716248"/>
            <a:ext cx="1450341" cy="282809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3FF2BB0-E880-400D-91B6-FFA05E9C9D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4931" y="2693505"/>
            <a:ext cx="1430337" cy="281344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A925654-A894-4B77-AC6B-A871EC5C13ED}"/>
              </a:ext>
            </a:extLst>
          </p:cNvPr>
          <p:cNvSpPr txBox="1"/>
          <p:nvPr/>
        </p:nvSpPr>
        <p:spPr>
          <a:xfrm>
            <a:off x="2927054" y="3437030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Rigging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847BEE-DA5B-43A4-907D-01CF5FAAA583}"/>
              </a:ext>
            </a:extLst>
          </p:cNvPr>
          <p:cNvSpPr txBox="1"/>
          <p:nvPr/>
        </p:nvSpPr>
        <p:spPr>
          <a:xfrm>
            <a:off x="5745668" y="3437030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Skinning</a:t>
            </a:r>
            <a:endParaRPr lang="de-DE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B28F84-74F6-4233-8183-A68FDF08E0C1}"/>
              </a:ext>
            </a:extLst>
          </p:cNvPr>
          <p:cNvSpPr txBox="1"/>
          <p:nvPr/>
        </p:nvSpPr>
        <p:spPr>
          <a:xfrm>
            <a:off x="8445292" y="3408721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Animation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C063BA-B3BF-49DE-91A6-C3D6241B078B}"/>
              </a:ext>
            </a:extLst>
          </p:cNvPr>
          <p:cNvSpPr txBox="1"/>
          <p:nvPr/>
        </p:nvSpPr>
        <p:spPr>
          <a:xfrm>
            <a:off x="8529935" y="3073870"/>
            <a:ext cx="7285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Mocap</a:t>
            </a:r>
            <a:r>
              <a:rPr lang="de-DE" dirty="0"/>
              <a:t>/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1A82C9B2-F7E0-456A-9381-153A09223324}"/>
              </a:ext>
            </a:extLst>
          </p:cNvPr>
          <p:cNvSpPr/>
          <p:nvPr/>
        </p:nvSpPr>
        <p:spPr>
          <a:xfrm>
            <a:off x="2927054" y="3912654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6F9BF2F3-DF8C-43B2-B607-E3DE9822CE74}"/>
              </a:ext>
            </a:extLst>
          </p:cNvPr>
          <p:cNvSpPr/>
          <p:nvPr/>
        </p:nvSpPr>
        <p:spPr>
          <a:xfrm>
            <a:off x="5697139" y="3940480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BF59C136-0F6B-439E-B1F5-A78E2A997485}"/>
              </a:ext>
            </a:extLst>
          </p:cNvPr>
          <p:cNvSpPr/>
          <p:nvPr/>
        </p:nvSpPr>
        <p:spPr>
          <a:xfrm>
            <a:off x="8524015" y="3912653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4AF031-53E7-47D5-8B6E-33B7DADA2532}"/>
              </a:ext>
            </a:extLst>
          </p:cNvPr>
          <p:cNvSpPr txBox="1"/>
          <p:nvPr/>
        </p:nvSpPr>
        <p:spPr>
          <a:xfrm>
            <a:off x="1121696" y="1142909"/>
            <a:ext cx="791831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Rigging, </a:t>
            </a:r>
            <a:r>
              <a:rPr lang="de-DE" sz="2400" dirty="0" err="1"/>
              <a:t>Skinning</a:t>
            </a:r>
            <a:r>
              <a:rPr lang="de-DE" sz="2400" dirty="0"/>
              <a:t>, Animation and Motion </a:t>
            </a:r>
            <a:r>
              <a:rPr lang="de-DE" sz="2400" dirty="0" err="1"/>
              <a:t>Capturing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ported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vr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a </a:t>
            </a:r>
            <a:r>
              <a:rPr lang="de-DE" sz="2400" dirty="0" err="1"/>
              <a:t>pipeline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Flexible and „</a:t>
            </a:r>
            <a:r>
              <a:rPr lang="de-DE" sz="2400" dirty="0" err="1"/>
              <a:t>idea</a:t>
            </a:r>
            <a:r>
              <a:rPr lang="de-DE" sz="2400" dirty="0"/>
              <a:t> </a:t>
            </a:r>
            <a:r>
              <a:rPr lang="de-DE" sz="2400" dirty="0" err="1"/>
              <a:t>ready</a:t>
            </a:r>
            <a:r>
              <a:rPr lang="de-DE" sz="2400" dirty="0"/>
              <a:t>“ </a:t>
            </a:r>
            <a:r>
              <a:rPr lang="de-DE" sz="2400" dirty="0" err="1"/>
              <a:t>framework</a:t>
            </a:r>
            <a:r>
              <a:rPr lang="de-DE" sz="2400" dirty="0"/>
              <a:t>.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3CA027F-9DC6-4E66-A30B-15B9BEF6B304}"/>
              </a:ext>
            </a:extLst>
          </p:cNvPr>
          <p:cNvSpPr/>
          <p:nvPr/>
        </p:nvSpPr>
        <p:spPr>
          <a:xfrm rot="10800000">
            <a:off x="4800148" y="5940020"/>
            <a:ext cx="5706956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CC68C9C-5760-4A9B-8EC2-692AD065BB56}"/>
              </a:ext>
            </a:extLst>
          </p:cNvPr>
          <p:cNvSpPr/>
          <p:nvPr/>
        </p:nvSpPr>
        <p:spPr>
          <a:xfrm>
            <a:off x="10370916" y="5506951"/>
            <a:ext cx="271206" cy="5595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9BA982AC-3A4B-4DE5-A1E7-AD0A5048280A}"/>
              </a:ext>
            </a:extLst>
          </p:cNvPr>
          <p:cNvSpPr/>
          <p:nvPr/>
        </p:nvSpPr>
        <p:spPr>
          <a:xfrm rot="10800000">
            <a:off x="4663961" y="5529694"/>
            <a:ext cx="271205" cy="5368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545FC6-D0AE-432C-A4BF-9510A2C8C036}"/>
              </a:ext>
            </a:extLst>
          </p:cNvPr>
          <p:cNvSpPr txBox="1"/>
          <p:nvPr/>
        </p:nvSpPr>
        <p:spPr>
          <a:xfrm>
            <a:off x="7140103" y="5607406"/>
            <a:ext cx="7918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Refine</a:t>
            </a:r>
            <a:r>
              <a:rPr lang="de-DE" dirty="0"/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2B133F-9290-409D-8A0B-EF77F1BBB88D}"/>
              </a:ext>
            </a:extLst>
          </p:cNvPr>
          <p:cNvSpPr/>
          <p:nvPr/>
        </p:nvSpPr>
        <p:spPr>
          <a:xfrm>
            <a:off x="1022399" y="2509736"/>
            <a:ext cx="10641065" cy="383057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8677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487452-E5F9-4C42-BCD0-C33A7B04CE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220" y="1368585"/>
            <a:ext cx="8894949" cy="47985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i="0" dirty="0" err="1">
                <a:solidFill>
                  <a:srgbClr val="000000"/>
                </a:solidFill>
                <a:effectLst/>
                <a:latin typeface="Circe"/>
              </a:rPr>
              <a:t>MasterpieceVR</a:t>
            </a:r>
            <a:r>
              <a:rPr lang="de-DE" b="1" i="0" dirty="0">
                <a:solidFill>
                  <a:srgbClr val="000000"/>
                </a:solidFill>
                <a:effectLst/>
                <a:latin typeface="Circe"/>
              </a:rPr>
              <a:t>     </a:t>
            </a:r>
            <a:r>
              <a:rPr lang="de-DE" altLang="zh-CN" dirty="0">
                <a:hlinkClick r:id="rId2"/>
              </a:rPr>
              <a:t>https://www.youtube.com/watch?v=NcByctd_PNg</a:t>
            </a:r>
            <a:endParaRPr lang="de-DE" altLang="zh-CN" dirty="0"/>
          </a:p>
          <a:p>
            <a:pPr marL="0" indent="0">
              <a:buNone/>
            </a:pPr>
            <a:endParaRPr lang="de-DE" altLang="zh-CN" dirty="0"/>
          </a:p>
          <a:p>
            <a:r>
              <a:rPr lang="de-DE" altLang="zh-CN" dirty="0"/>
              <a:t>Pro:</a:t>
            </a:r>
          </a:p>
          <a:p>
            <a:pPr lvl="1"/>
            <a:r>
              <a:rPr lang="de-DE" altLang="zh-CN" sz="2400" dirty="0" err="1"/>
              <a:t>Mirroring</a:t>
            </a:r>
            <a:r>
              <a:rPr lang="de-DE" altLang="zh-CN" sz="2400" dirty="0"/>
              <a:t> </a:t>
            </a:r>
            <a:r>
              <a:rPr lang="de-DE" altLang="zh-CN" sz="2400" dirty="0" err="1"/>
              <a:t>bones</a:t>
            </a:r>
            <a:r>
              <a:rPr lang="de-DE" altLang="zh-CN" sz="2400" dirty="0"/>
              <a:t> </a:t>
            </a:r>
          </a:p>
          <a:p>
            <a:pPr lvl="1"/>
            <a:r>
              <a:rPr lang="de-DE" altLang="zh-CN" sz="2400" dirty="0"/>
              <a:t>Intuitive </a:t>
            </a:r>
            <a:r>
              <a:rPr lang="de-DE" altLang="zh-CN" sz="2400" dirty="0" err="1"/>
              <a:t>skinning</a:t>
            </a:r>
            <a:r>
              <a:rPr lang="de-DE" altLang="zh-CN" sz="2400" dirty="0"/>
              <a:t> </a:t>
            </a:r>
            <a:r>
              <a:rPr lang="de-DE" altLang="zh-CN" sz="2400" dirty="0" err="1"/>
              <a:t>tool</a:t>
            </a:r>
            <a:endParaRPr lang="de-DE" altLang="zh-CN" sz="2400" dirty="0"/>
          </a:p>
          <a:p>
            <a:r>
              <a:rPr lang="de-DE" altLang="zh-CN" dirty="0" err="1"/>
              <a:t>Cons</a:t>
            </a:r>
            <a:r>
              <a:rPr lang="de-DE" altLang="zh-CN" dirty="0"/>
              <a:t>:</a:t>
            </a:r>
          </a:p>
          <a:p>
            <a:pPr lvl="1"/>
            <a:r>
              <a:rPr lang="de-DE" altLang="zh-CN" sz="2400" dirty="0"/>
              <a:t>Switch </a:t>
            </a:r>
            <a:r>
              <a:rPr lang="de-DE" altLang="zh-CN" sz="2400" dirty="0" err="1"/>
              <a:t>between</a:t>
            </a:r>
            <a:r>
              <a:rPr lang="de-DE" altLang="zh-CN" sz="2400" dirty="0"/>
              <a:t> diff. Skeleton </a:t>
            </a:r>
            <a:r>
              <a:rPr lang="de-DE" altLang="zh-CN" sz="2400" dirty="0" err="1"/>
              <a:t>types</a:t>
            </a:r>
            <a:r>
              <a:rPr lang="de-DE" altLang="zh-CN" sz="2400" dirty="0"/>
              <a:t>. (BVH, )</a:t>
            </a:r>
          </a:p>
          <a:p>
            <a:pPr lvl="1"/>
            <a:r>
              <a:rPr lang="de-DE" altLang="zh-CN" sz="2400" dirty="0" err="1"/>
              <a:t>Define</a:t>
            </a:r>
            <a:r>
              <a:rPr lang="de-DE" altLang="zh-CN" sz="2400" dirty="0"/>
              <a:t> </a:t>
            </a:r>
            <a:r>
              <a:rPr lang="de-DE" altLang="zh-CN" sz="2400" dirty="0" err="1"/>
              <a:t>Dofs</a:t>
            </a:r>
            <a:r>
              <a:rPr lang="de-DE" altLang="zh-CN" sz="2400" dirty="0"/>
              <a:t> </a:t>
            </a:r>
            <a:r>
              <a:rPr lang="de-DE" altLang="zh-CN" sz="2400" dirty="0" err="1"/>
              <a:t>for</a:t>
            </a:r>
            <a:r>
              <a:rPr lang="de-DE" altLang="zh-CN" sz="2400" dirty="0"/>
              <a:t> </a:t>
            </a:r>
            <a:r>
              <a:rPr lang="de-DE" altLang="zh-CN" sz="2400" dirty="0" err="1"/>
              <a:t>each</a:t>
            </a:r>
            <a:r>
              <a:rPr lang="de-DE" altLang="zh-CN" sz="2400" dirty="0"/>
              <a:t> </a:t>
            </a:r>
            <a:r>
              <a:rPr lang="de-DE" altLang="zh-CN" sz="2400" dirty="0" err="1"/>
              <a:t>bone</a:t>
            </a:r>
            <a:r>
              <a:rPr lang="de-DE" altLang="zh-CN" sz="2400" dirty="0"/>
              <a:t>.</a:t>
            </a:r>
          </a:p>
          <a:p>
            <a:pPr lvl="1"/>
            <a:r>
              <a:rPr lang="de-DE" sz="2400" dirty="0" err="1"/>
              <a:t>Apply</a:t>
            </a:r>
            <a:r>
              <a:rPr lang="de-DE" sz="2400" dirty="0"/>
              <a:t> </a:t>
            </a:r>
            <a:r>
              <a:rPr lang="de-DE" sz="2400" dirty="0" err="1"/>
              <a:t>user‘s</a:t>
            </a:r>
            <a:r>
              <a:rPr lang="de-DE" sz="2400" dirty="0"/>
              <a:t> </a:t>
            </a:r>
            <a:r>
              <a:rPr lang="de-DE" sz="2400" dirty="0" err="1"/>
              <a:t>motion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model</a:t>
            </a:r>
            <a:r>
              <a:rPr lang="de-DE" sz="2400" dirty="0"/>
              <a:t>.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8E43D3-CEAF-4602-B283-CDAFD6A7A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zh-CN" dirty="0" err="1"/>
              <a:t>Related</a:t>
            </a:r>
            <a:r>
              <a:rPr lang="de-DE" altLang="zh-CN" dirty="0"/>
              <a:t> </a:t>
            </a:r>
            <a:r>
              <a:rPr lang="de-DE" altLang="zh-CN" dirty="0" err="1"/>
              <a:t>works</a:t>
            </a:r>
            <a:r>
              <a:rPr lang="de-DE" altLang="zh-CN" dirty="0"/>
              <a:t> (Immersive </a:t>
            </a:r>
            <a:r>
              <a:rPr lang="de-DE" altLang="zh-CN" dirty="0" err="1"/>
              <a:t>rigging</a:t>
            </a:r>
            <a:r>
              <a:rPr lang="de-DE" altLang="zh-CN" dirty="0"/>
              <a:t>)</a:t>
            </a:r>
            <a:br>
              <a:rPr lang="de-DE" altLang="zh-CN" dirty="0"/>
            </a:br>
            <a:endParaRPr lang="de-D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51FA3-D87C-46B6-A3DD-D453AE18901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DE56FD4-938B-4AA6-B814-41FCF1E7C373}" type="datetime1">
              <a:rPr lang="de-DE" smtClean="0"/>
              <a:t>09.11.2020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57031D-B010-45CA-93AA-7E73D0E63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2</a:t>
            </a:fld>
            <a:r>
              <a:rPr lang="de-DE"/>
              <a:t> –</a:t>
            </a:r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D4DFEA7-E583-4339-B301-0D5A1A16A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656" y="943314"/>
            <a:ext cx="3639499" cy="2047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C76716-9FDA-45CF-9B60-28DB9C5432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8655" y="3129292"/>
            <a:ext cx="3639499" cy="321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46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03A1D8D-0891-4CD2-9E7D-D97D3A407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221" y="1116092"/>
            <a:ext cx="6396846" cy="479859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b="1" i="0" dirty="0" err="1">
                <a:effectLst/>
                <a:latin typeface="Roboto" panose="02000000000000000000" pitchFamily="2" charset="0"/>
              </a:rPr>
              <a:t>I</a:t>
            </a:r>
            <a:r>
              <a:rPr lang="de-DE" b="1" dirty="0" err="1">
                <a:latin typeface="Roboto" panose="02000000000000000000" pitchFamily="2" charset="0"/>
              </a:rPr>
              <a:t>k</a:t>
            </a:r>
            <a:r>
              <a:rPr lang="de-DE" b="1" i="0" dirty="0" err="1">
                <a:effectLst/>
                <a:latin typeface="Roboto" panose="02000000000000000000" pitchFamily="2" charset="0"/>
              </a:rPr>
              <a:t>inema</a:t>
            </a:r>
            <a:endParaRPr lang="de-DE" b="1" dirty="0">
              <a:latin typeface="Roboto" panose="02000000000000000000" pitchFamily="2" charset="0"/>
            </a:endParaRPr>
          </a:p>
          <a:p>
            <a:pPr marL="0" indent="0">
              <a:buNone/>
            </a:pPr>
            <a:r>
              <a:rPr lang="de-DE" dirty="0">
                <a:hlinkClick r:id="rId2"/>
              </a:rPr>
              <a:t>https://www.youtube.com/watch?v=Khoer5DpQkE</a:t>
            </a:r>
            <a:endParaRPr lang="de-DE" dirty="0"/>
          </a:p>
          <a:p>
            <a:pPr marL="0" indent="0">
              <a:buNone/>
            </a:pPr>
            <a:r>
              <a:rPr lang="de-DE" b="1" i="0" dirty="0">
                <a:effectLst/>
                <a:latin typeface="Roboto" panose="02000000000000000000" pitchFamily="2" charset="0"/>
              </a:rPr>
              <a:t>VR </a:t>
            </a:r>
            <a:r>
              <a:rPr lang="de-DE" b="1" i="0" dirty="0" err="1">
                <a:effectLst/>
                <a:latin typeface="Roboto" panose="02000000000000000000" pitchFamily="2" charset="0"/>
              </a:rPr>
              <a:t>Mocap</a:t>
            </a:r>
            <a:r>
              <a:rPr lang="de-DE" b="1" i="0" dirty="0">
                <a:effectLst/>
                <a:latin typeface="Roboto" panose="02000000000000000000" pitchFamily="2" charset="0"/>
              </a:rPr>
              <a:t> Studio</a:t>
            </a:r>
          </a:p>
          <a:p>
            <a:pPr marL="0" indent="0">
              <a:buNone/>
            </a:pPr>
            <a:r>
              <a:rPr lang="de-DE" b="0" i="0" dirty="0">
                <a:effectLst/>
                <a:latin typeface="Roboto" panose="02000000000000000000" pitchFamily="2" charset="0"/>
                <a:hlinkClick r:id="rId3"/>
              </a:rPr>
              <a:t>https://www.youtube.com/watch?v=QUsJbcyeRUI</a:t>
            </a:r>
            <a:endParaRPr lang="de-DE" dirty="0">
              <a:latin typeface="Roboto" panose="02000000000000000000" pitchFamily="2" charset="0"/>
            </a:endParaRPr>
          </a:p>
          <a:p>
            <a:pPr marL="457200" lvl="1" indent="0">
              <a:buNone/>
            </a:pPr>
            <a:endParaRPr lang="de-DE" b="0" i="0" dirty="0">
              <a:effectLst/>
              <a:latin typeface="Roboto" panose="02000000000000000000" pitchFamily="2" charset="0"/>
            </a:endParaRPr>
          </a:p>
          <a:p>
            <a:r>
              <a:rPr lang="de-DE" sz="2600" i="0" dirty="0">
                <a:effectLst/>
                <a:latin typeface="Open Sans" panose="020B0606030504020204"/>
              </a:rPr>
              <a:t>Pro:</a:t>
            </a:r>
          </a:p>
          <a:p>
            <a:pPr lvl="1"/>
            <a:r>
              <a:rPr lang="de-DE" sz="2600" i="0" dirty="0">
                <a:effectLst/>
                <a:latin typeface="Open Sans" panose="020B0606030504020204"/>
              </a:rPr>
              <a:t>Low </a:t>
            </a:r>
            <a:r>
              <a:rPr lang="de-DE" sz="2600" i="0" dirty="0" err="1">
                <a:effectLst/>
                <a:latin typeface="Open Sans" panose="020B0606030504020204"/>
              </a:rPr>
              <a:t>cost</a:t>
            </a:r>
            <a:r>
              <a:rPr lang="de-DE" sz="2600" dirty="0">
                <a:latin typeface="Open Sans" panose="020B0606030504020204"/>
              </a:rPr>
              <a:t>, </a:t>
            </a:r>
            <a:r>
              <a:rPr lang="de-DE" sz="2600" dirty="0" err="1">
                <a:latin typeface="Open Sans" panose="020B0606030504020204"/>
              </a:rPr>
              <a:t>user</a:t>
            </a:r>
            <a:r>
              <a:rPr lang="de-DE" sz="2600" dirty="0">
                <a:latin typeface="Open Sans" panose="020B0606030504020204"/>
              </a:rPr>
              <a:t> </a:t>
            </a:r>
            <a:r>
              <a:rPr lang="de-DE" sz="2600" dirty="0" err="1">
                <a:latin typeface="Open Sans" panose="020B0606030504020204"/>
              </a:rPr>
              <a:t>friendly</a:t>
            </a:r>
            <a:r>
              <a:rPr lang="de-DE" sz="2600" dirty="0">
                <a:latin typeface="Open Sans" panose="020B0606030504020204"/>
              </a:rPr>
              <a:t> (</a:t>
            </a:r>
            <a:r>
              <a:rPr lang="de-DE" sz="2600" dirty="0" err="1">
                <a:latin typeface="Open Sans" panose="020B0606030504020204"/>
              </a:rPr>
              <a:t>gamers</a:t>
            </a:r>
            <a:r>
              <a:rPr lang="de-DE" sz="2600" dirty="0">
                <a:latin typeface="Open Sans" panose="020B0606030504020204"/>
              </a:rPr>
              <a:t>).</a:t>
            </a:r>
            <a:endParaRPr lang="de-DE" sz="2600" i="0" dirty="0">
              <a:effectLst/>
              <a:latin typeface="Open Sans" panose="020B0606030504020204"/>
            </a:endParaRPr>
          </a:p>
          <a:p>
            <a:pPr lvl="1"/>
            <a:r>
              <a:rPr lang="de-DE" sz="2600" i="0" dirty="0" err="1">
                <a:effectLst/>
                <a:latin typeface="Open Sans" panose="020B0606030504020204"/>
              </a:rPr>
              <a:t>No</a:t>
            </a:r>
            <a:r>
              <a:rPr lang="de-DE" sz="2600" i="0" dirty="0">
                <a:effectLst/>
                <a:latin typeface="Open Sans" panose="020B0606030504020204"/>
              </a:rPr>
              <a:t> </a:t>
            </a:r>
            <a:r>
              <a:rPr lang="de-DE" sz="2600" i="0" dirty="0" err="1">
                <a:effectLst/>
                <a:latin typeface="Open Sans" panose="020B0606030504020204"/>
              </a:rPr>
              <a:t>need</a:t>
            </a:r>
            <a:r>
              <a:rPr lang="de-DE" sz="2600" i="0" dirty="0">
                <a:effectLst/>
                <a:latin typeface="Open Sans" panose="020B0606030504020204"/>
              </a:rPr>
              <a:t> </a:t>
            </a:r>
            <a:r>
              <a:rPr lang="de-DE" sz="2600" i="0" dirty="0" err="1">
                <a:effectLst/>
                <a:latin typeface="Open Sans" panose="020B0606030504020204"/>
              </a:rPr>
              <a:t>for</a:t>
            </a:r>
            <a:r>
              <a:rPr lang="de-DE" sz="2600" i="0" dirty="0">
                <a:effectLst/>
                <a:latin typeface="Open Sans" panose="020B0606030504020204"/>
              </a:rPr>
              <a:t> </a:t>
            </a:r>
            <a:r>
              <a:rPr lang="de-DE" sz="2600" i="0" dirty="0" err="1">
                <a:effectLst/>
                <a:latin typeface="Open Sans" panose="020B0606030504020204"/>
              </a:rPr>
              <a:t>specific</a:t>
            </a:r>
            <a:r>
              <a:rPr lang="de-DE" sz="2600" i="0" dirty="0">
                <a:effectLst/>
                <a:latin typeface="Open Sans" panose="020B0606030504020204"/>
              </a:rPr>
              <a:t> </a:t>
            </a:r>
            <a:r>
              <a:rPr lang="de-DE" sz="2600" i="0" dirty="0" err="1">
                <a:effectLst/>
                <a:latin typeface="Open Sans" panose="020B0606030504020204"/>
              </a:rPr>
              <a:t>calibration</a:t>
            </a:r>
            <a:r>
              <a:rPr lang="de-DE" sz="2600" i="0" dirty="0">
                <a:effectLst/>
                <a:latin typeface="Open Sans" panose="020B0606030504020204"/>
              </a:rPr>
              <a:t> (</a:t>
            </a:r>
            <a:r>
              <a:rPr lang="de-DE" sz="2600" i="0" dirty="0" err="1">
                <a:effectLst/>
                <a:latin typeface="Open Sans" panose="020B0606030504020204"/>
              </a:rPr>
              <a:t>I</a:t>
            </a:r>
            <a:r>
              <a:rPr lang="de-DE" sz="2600" dirty="0" err="1">
                <a:latin typeface="Open Sans" panose="020B0606030504020204"/>
              </a:rPr>
              <a:t>k</a:t>
            </a:r>
            <a:r>
              <a:rPr lang="de-DE" sz="2600" i="0" dirty="0" err="1">
                <a:effectLst/>
                <a:latin typeface="Open Sans" panose="020B0606030504020204"/>
              </a:rPr>
              <a:t>inema</a:t>
            </a:r>
            <a:r>
              <a:rPr lang="de-DE" sz="2600" i="0" dirty="0">
                <a:effectLst/>
                <a:latin typeface="Open Sans" panose="020B0606030504020204"/>
              </a:rPr>
              <a:t>, not </a:t>
            </a:r>
            <a:r>
              <a:rPr lang="de-DE" sz="2600" i="0" dirty="0" err="1">
                <a:effectLst/>
                <a:latin typeface="Open Sans" panose="020B0606030504020204"/>
              </a:rPr>
              <a:t>the</a:t>
            </a:r>
            <a:r>
              <a:rPr lang="de-DE" sz="2600" i="0" dirty="0">
                <a:effectLst/>
                <a:latin typeface="Open Sans" panose="020B0606030504020204"/>
              </a:rPr>
              <a:t> </a:t>
            </a:r>
            <a:r>
              <a:rPr lang="de-DE" sz="2600" i="0" dirty="0" err="1">
                <a:effectLst/>
                <a:latin typeface="Open Sans" panose="020B0606030504020204"/>
              </a:rPr>
              <a:t>other</a:t>
            </a:r>
            <a:r>
              <a:rPr lang="de-DE" sz="2600" i="0" dirty="0">
                <a:effectLst/>
                <a:latin typeface="Open Sans" panose="020B0606030504020204"/>
              </a:rPr>
              <a:t>).</a:t>
            </a:r>
          </a:p>
          <a:p>
            <a:r>
              <a:rPr lang="de-DE" sz="3000" dirty="0" err="1">
                <a:latin typeface="Open Sans" panose="020B0606030504020204"/>
              </a:rPr>
              <a:t>Cons</a:t>
            </a:r>
            <a:r>
              <a:rPr lang="de-DE" sz="3000" dirty="0">
                <a:latin typeface="Open Sans" panose="020B0606030504020204"/>
              </a:rPr>
              <a:t>:</a:t>
            </a:r>
          </a:p>
          <a:p>
            <a:pPr lvl="1"/>
            <a:r>
              <a:rPr lang="de-DE" sz="2600" dirty="0" err="1">
                <a:latin typeface="Open Sans" panose="020B0606030504020204"/>
              </a:rPr>
              <a:t>Dof</a:t>
            </a:r>
            <a:r>
              <a:rPr lang="de-DE" sz="2600" dirty="0">
                <a:latin typeface="Open Sans" panose="020B0606030504020204"/>
              </a:rPr>
              <a:t> </a:t>
            </a:r>
            <a:r>
              <a:rPr lang="de-DE" sz="2600" dirty="0" err="1">
                <a:latin typeface="Open Sans" panose="020B0606030504020204"/>
              </a:rPr>
              <a:t>adjestments</a:t>
            </a:r>
            <a:r>
              <a:rPr lang="de-DE" sz="2600" dirty="0">
                <a:latin typeface="Open Sans" panose="020B0606030504020204"/>
              </a:rPr>
              <a:t> </a:t>
            </a:r>
            <a:r>
              <a:rPr lang="de-DE" sz="2600" dirty="0" err="1">
                <a:latin typeface="Open Sans" panose="020B0606030504020204"/>
              </a:rPr>
              <a:t>may</a:t>
            </a:r>
            <a:r>
              <a:rPr lang="de-DE" sz="2600" dirty="0">
                <a:latin typeface="Open Sans" panose="020B0606030504020204"/>
              </a:rPr>
              <a:t> not </a:t>
            </a:r>
            <a:r>
              <a:rPr lang="de-DE" sz="2600" dirty="0" err="1">
                <a:latin typeface="Open Sans" panose="020B0606030504020204"/>
              </a:rPr>
              <a:t>supported</a:t>
            </a:r>
            <a:endParaRPr lang="de-DE" sz="2600" dirty="0">
              <a:latin typeface="Open Sans" panose="020B0606030504020204"/>
            </a:endParaRPr>
          </a:p>
          <a:p>
            <a:pPr lvl="1"/>
            <a:r>
              <a:rPr lang="de-DE" sz="2600" dirty="0">
                <a:latin typeface="Open Sans" panose="020B0606030504020204"/>
              </a:rPr>
              <a:t>Custom </a:t>
            </a:r>
            <a:r>
              <a:rPr lang="de-DE" sz="2600" dirty="0" err="1">
                <a:latin typeface="Open Sans" panose="020B0606030504020204"/>
              </a:rPr>
              <a:t>skeletons</a:t>
            </a:r>
            <a:r>
              <a:rPr lang="de-DE" sz="2600" dirty="0">
                <a:latin typeface="Open Sans" panose="020B0606030504020204"/>
              </a:rPr>
              <a:t> </a:t>
            </a:r>
            <a:r>
              <a:rPr lang="de-DE" sz="2600" dirty="0" err="1">
                <a:latin typeface="Open Sans" panose="020B0606030504020204"/>
              </a:rPr>
              <a:t>may</a:t>
            </a:r>
            <a:r>
              <a:rPr lang="de-DE" sz="2600" dirty="0">
                <a:latin typeface="Open Sans" panose="020B0606030504020204"/>
              </a:rPr>
              <a:t> not </a:t>
            </a:r>
            <a:r>
              <a:rPr lang="de-DE" sz="2600" dirty="0" err="1">
                <a:latin typeface="Open Sans" panose="020B0606030504020204"/>
              </a:rPr>
              <a:t>supported</a:t>
            </a:r>
            <a:endParaRPr lang="de-DE" sz="2600" dirty="0">
              <a:latin typeface="Open Sans" panose="020B0606030504020204"/>
            </a:endParaRPr>
          </a:p>
          <a:p>
            <a:pPr lvl="1"/>
            <a:r>
              <a:rPr lang="de-DE" sz="2600" dirty="0">
                <a:latin typeface="Open Sans" panose="020B0606030504020204"/>
              </a:rPr>
              <a:t>At least 4 </a:t>
            </a:r>
            <a:r>
              <a:rPr lang="de-DE" sz="2600" dirty="0" err="1">
                <a:latin typeface="Open Sans" panose="020B0606030504020204"/>
              </a:rPr>
              <a:t>trackers</a:t>
            </a:r>
            <a:endParaRPr lang="de-DE" sz="2600" dirty="0">
              <a:latin typeface="Open Sans" panose="020B0606030504020204"/>
            </a:endParaRPr>
          </a:p>
          <a:p>
            <a:pPr lvl="1"/>
            <a:r>
              <a:rPr lang="de-DE" sz="2600" dirty="0" err="1">
                <a:latin typeface="Open Sans" panose="020B0606030504020204"/>
              </a:rPr>
              <a:t>Artifacts</a:t>
            </a:r>
            <a:r>
              <a:rPr lang="de-DE" sz="2600" dirty="0">
                <a:latin typeface="Open Sans" panose="020B0606030504020204"/>
              </a:rPr>
              <a:t> </a:t>
            </a:r>
          </a:p>
          <a:p>
            <a:pPr marL="457200" lvl="1" indent="0">
              <a:buNone/>
            </a:pPr>
            <a:endParaRPr lang="de-DE" dirty="0">
              <a:latin typeface="Roboto" panose="02000000000000000000" pitchFamily="2" charset="0"/>
            </a:endParaRPr>
          </a:p>
          <a:p>
            <a:pPr marL="457200" lvl="1" indent="0">
              <a:buNone/>
            </a:pPr>
            <a:endParaRPr lang="de-DE" b="0" i="0" dirty="0">
              <a:effectLst/>
              <a:latin typeface="Roboto" panose="02000000000000000000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F1D706E-C388-422B-BD55-8B3191BB3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</a:t>
            </a:r>
            <a:r>
              <a:rPr lang="de-DE" dirty="0" err="1"/>
              <a:t>works</a:t>
            </a:r>
            <a:r>
              <a:rPr lang="de-DE" dirty="0"/>
              <a:t> (</a:t>
            </a:r>
            <a:r>
              <a:rPr lang="de-DE" dirty="0" err="1"/>
              <a:t>motion</a:t>
            </a:r>
            <a:r>
              <a:rPr lang="de-DE" dirty="0"/>
              <a:t> </a:t>
            </a:r>
            <a:r>
              <a:rPr lang="de-DE" dirty="0" err="1"/>
              <a:t>capturing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IK)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205758-A1A7-4286-979A-64097C1943C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2C27BB4-2780-45F2-9E4D-1C505C19EB59}" type="datetime1">
              <a:rPr lang="de-DE" smtClean="0"/>
              <a:t>09.11.2020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51D37-FDCB-41B8-B805-B1A7EECB6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3</a:t>
            </a:fld>
            <a:r>
              <a:rPr lang="de-DE"/>
              <a:t> –</a:t>
            </a:r>
            <a:endParaRPr lang="de-D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C74956-813C-42A3-A9CE-3D6D0D4BE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3162" y="943314"/>
            <a:ext cx="4503112" cy="2366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065E34-690D-4CB2-AD4E-75ACCE046A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3162" y="3430289"/>
            <a:ext cx="4503112" cy="265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708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A6B4C2-736B-4CC0-8FC3-48EF00990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goal</a:t>
            </a:r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FC08E-58B4-4F1E-9AC9-578F85B4123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169574" y="950990"/>
            <a:ext cx="10151925" cy="137995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0" dirty="0"/>
              <a:t>Simple and extensible </a:t>
            </a:r>
            <a:r>
              <a:rPr lang="de-DE" b="0" dirty="0" err="1"/>
              <a:t>framework</a:t>
            </a:r>
            <a:r>
              <a:rPr lang="de-DE" b="0" dirty="0"/>
              <a:t> </a:t>
            </a:r>
            <a:r>
              <a:rPr lang="de-DE" b="0" dirty="0" err="1"/>
              <a:t>for</a:t>
            </a:r>
            <a:r>
              <a:rPr lang="de-DE" b="0" dirty="0"/>
              <a:t> Rigging, </a:t>
            </a:r>
            <a:r>
              <a:rPr lang="de-DE" b="0" dirty="0" err="1"/>
              <a:t>Skinning</a:t>
            </a:r>
            <a:r>
              <a:rPr lang="de-DE" b="0" dirty="0"/>
              <a:t>, Animation and Motion </a:t>
            </a:r>
            <a:r>
              <a:rPr lang="de-DE" b="0" dirty="0" err="1"/>
              <a:t>Capturing</a:t>
            </a:r>
            <a:endParaRPr lang="de-DE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dirty="0"/>
              <a:t>Flexible and „</a:t>
            </a:r>
            <a:r>
              <a:rPr lang="de-DE" sz="2400" b="0" dirty="0" err="1"/>
              <a:t>idea</a:t>
            </a:r>
            <a:r>
              <a:rPr lang="de-DE" sz="2400" b="0" dirty="0"/>
              <a:t> </a:t>
            </a:r>
            <a:r>
              <a:rPr lang="de-DE" sz="2400" b="0" dirty="0" err="1"/>
              <a:t>ready</a:t>
            </a:r>
            <a:r>
              <a:rPr lang="de-DE" b="0" dirty="0"/>
              <a:t>“</a:t>
            </a:r>
            <a:r>
              <a:rPr lang="de-DE" sz="2400" b="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b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2C37CB-E5CE-4BDC-A908-B223FB1BE73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CBCB58AC-565D-4523-BA6F-38A76D5F53FB}" type="datetime1">
              <a:rPr lang="de-DE" smtClean="0"/>
              <a:t>09.11.2020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1A846-5ADA-4326-965A-D399ACBFA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4</a:t>
            </a:fld>
            <a:r>
              <a:rPr lang="de-DE"/>
              <a:t> –</a:t>
            </a:r>
            <a:endParaRPr lang="de-DE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34596171-F969-4F3A-83A0-0D55B20FA7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435" y="2352740"/>
            <a:ext cx="1450341" cy="2813446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7D0E57-C788-46A7-91FC-F028D2DFAC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478" y="2352740"/>
            <a:ext cx="1430338" cy="28280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22CB382-9F00-4654-B531-ACE454C057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519" y="2352740"/>
            <a:ext cx="1450341" cy="282809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3FF2BB0-E880-400D-91B6-FFA05E9C9D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614" y="2329997"/>
            <a:ext cx="1430337" cy="281344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A925654-A894-4B77-AC6B-A871EC5C13ED}"/>
              </a:ext>
            </a:extLst>
          </p:cNvPr>
          <p:cNvSpPr txBox="1"/>
          <p:nvPr/>
        </p:nvSpPr>
        <p:spPr>
          <a:xfrm>
            <a:off x="3049250" y="3275679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Rigging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847BEE-DA5B-43A4-907D-01CF5FAAA583}"/>
              </a:ext>
            </a:extLst>
          </p:cNvPr>
          <p:cNvSpPr txBox="1"/>
          <p:nvPr/>
        </p:nvSpPr>
        <p:spPr>
          <a:xfrm>
            <a:off x="5809832" y="3295188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Skinning</a:t>
            </a:r>
            <a:endParaRPr lang="de-DE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B28F84-74F6-4233-8183-A68FDF08E0C1}"/>
              </a:ext>
            </a:extLst>
          </p:cNvPr>
          <p:cNvSpPr txBox="1"/>
          <p:nvPr/>
        </p:nvSpPr>
        <p:spPr>
          <a:xfrm>
            <a:off x="8564507" y="3273392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Animation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C063BA-B3BF-49DE-91A6-C3D6241B078B}"/>
              </a:ext>
            </a:extLst>
          </p:cNvPr>
          <p:cNvSpPr txBox="1"/>
          <p:nvPr/>
        </p:nvSpPr>
        <p:spPr>
          <a:xfrm>
            <a:off x="8658876" y="3013036"/>
            <a:ext cx="7285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Mocap</a:t>
            </a:r>
            <a:r>
              <a:rPr lang="de-DE" dirty="0"/>
              <a:t>/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1A82C9B2-F7E0-456A-9381-153A09223324}"/>
              </a:ext>
            </a:extLst>
          </p:cNvPr>
          <p:cNvSpPr/>
          <p:nvPr/>
        </p:nvSpPr>
        <p:spPr>
          <a:xfrm>
            <a:off x="3017737" y="3549146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6F9BF2F3-DF8C-43B2-B607-E3DE9822CE74}"/>
              </a:ext>
            </a:extLst>
          </p:cNvPr>
          <p:cNvSpPr/>
          <p:nvPr/>
        </p:nvSpPr>
        <p:spPr>
          <a:xfrm>
            <a:off x="5787822" y="3576972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BF59C136-0F6B-439E-B1F5-A78E2A997485}"/>
              </a:ext>
            </a:extLst>
          </p:cNvPr>
          <p:cNvSpPr/>
          <p:nvPr/>
        </p:nvSpPr>
        <p:spPr>
          <a:xfrm>
            <a:off x="8614698" y="3549145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BCB74998-355A-4043-B215-070352DD48E1}"/>
              </a:ext>
            </a:extLst>
          </p:cNvPr>
          <p:cNvSpPr/>
          <p:nvPr/>
        </p:nvSpPr>
        <p:spPr>
          <a:xfrm rot="10800000">
            <a:off x="4822737" y="5598958"/>
            <a:ext cx="5706956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2A1DBA8B-6060-4696-9C4C-93E40816C771}"/>
              </a:ext>
            </a:extLst>
          </p:cNvPr>
          <p:cNvSpPr/>
          <p:nvPr/>
        </p:nvSpPr>
        <p:spPr>
          <a:xfrm>
            <a:off x="10393505" y="5143443"/>
            <a:ext cx="272376" cy="5819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DE38420B-21B6-4B0E-876E-53AE18062CC9}"/>
              </a:ext>
            </a:extLst>
          </p:cNvPr>
          <p:cNvSpPr/>
          <p:nvPr/>
        </p:nvSpPr>
        <p:spPr>
          <a:xfrm rot="10800000">
            <a:off x="4686550" y="5143443"/>
            <a:ext cx="272377" cy="5819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CDDC1C-222A-4ED6-9518-758FD96048B6}"/>
              </a:ext>
            </a:extLst>
          </p:cNvPr>
          <p:cNvSpPr txBox="1"/>
          <p:nvPr/>
        </p:nvSpPr>
        <p:spPr>
          <a:xfrm>
            <a:off x="7124244" y="5314063"/>
            <a:ext cx="7918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Refine</a:t>
            </a:r>
            <a:r>
              <a:rPr lang="de-DE" dirty="0"/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C9B8E97-1813-4668-9D60-636ECDDDD028}"/>
              </a:ext>
            </a:extLst>
          </p:cNvPr>
          <p:cNvSpPr txBox="1"/>
          <p:nvPr/>
        </p:nvSpPr>
        <p:spPr>
          <a:xfrm>
            <a:off x="5349751" y="5935750"/>
            <a:ext cx="7918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The</a:t>
            </a:r>
            <a:r>
              <a:rPr lang="de-DE" b="1" dirty="0"/>
              <a:t> </a:t>
            </a:r>
            <a:r>
              <a:rPr lang="de-DE" dirty="0" err="1"/>
              <a:t>workflow</a:t>
            </a:r>
            <a:endParaRPr lang="de-D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05D29C-C11A-475A-850A-2F30FB02989C}"/>
              </a:ext>
            </a:extLst>
          </p:cNvPr>
          <p:cNvSpPr/>
          <p:nvPr/>
        </p:nvSpPr>
        <p:spPr>
          <a:xfrm>
            <a:off x="1151686" y="2218894"/>
            <a:ext cx="10485422" cy="374084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7942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AU" dirty="0"/>
              <a:t>Basic user interface</a:t>
            </a:r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Create and manipulate bones for a given mesh </a:t>
            </a:r>
            <a:r>
              <a:rPr lang="en-US" dirty="0"/>
              <a:t>[</a:t>
            </a:r>
            <a:r>
              <a:rPr lang="en-US" b="1" dirty="0"/>
              <a:t>Rigging</a:t>
            </a:r>
            <a:r>
              <a:rPr lang="en-US" dirty="0"/>
              <a:t>]</a:t>
            </a:r>
            <a:endParaRPr lang="en-AU" dirty="0"/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Skinning of a mesh with the created skeleton </a:t>
            </a:r>
            <a:r>
              <a:rPr lang="en-US" dirty="0"/>
              <a:t>[</a:t>
            </a:r>
            <a:r>
              <a:rPr lang="en-US" b="1" dirty="0"/>
              <a:t>Skinning</a:t>
            </a:r>
            <a:r>
              <a:rPr lang="en-US" dirty="0"/>
              <a:t>]</a:t>
            </a:r>
            <a:endParaRPr lang="en-AU" dirty="0"/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Visualizing the skinned mesh</a:t>
            </a:r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Record users movement</a:t>
            </a:r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Recording, saving animations </a:t>
            </a:r>
            <a:r>
              <a:rPr lang="en-US" dirty="0"/>
              <a:t>[</a:t>
            </a:r>
            <a:r>
              <a:rPr lang="en-US" b="1" dirty="0"/>
              <a:t>Animation</a:t>
            </a:r>
            <a:r>
              <a:rPr lang="en-US" dirty="0"/>
              <a:t>]</a:t>
            </a:r>
            <a:endParaRPr lang="en-AU" dirty="0"/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Creating multiple views</a:t>
            </a:r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Evaluation of the quality of the mocap </a:t>
            </a:r>
            <a:r>
              <a:rPr lang="en-US" dirty="0"/>
              <a:t>[</a:t>
            </a:r>
            <a:r>
              <a:rPr lang="en-US" b="1" dirty="0"/>
              <a:t>Mocap</a:t>
            </a:r>
            <a:r>
              <a:rPr lang="en-US" dirty="0"/>
              <a:t>]</a:t>
            </a:r>
            <a:endParaRPr lang="en-AU" dirty="0"/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Optimization of the IK algorithm</a:t>
            </a:r>
          </a:p>
          <a:p>
            <a:pPr marL="457200" indent="-457200">
              <a:buFont typeface="+mj-lt"/>
              <a:buAutoNum type="arabicParenR"/>
            </a:pPr>
            <a:endParaRPr lang="en-AU" dirty="0"/>
          </a:p>
          <a:p>
            <a:pPr marL="457200" indent="-457200">
              <a:buFont typeface="+mj-lt"/>
              <a:buAutoNum type="arabicParenR"/>
            </a:pPr>
            <a:endParaRPr lang="en-AU" dirty="0"/>
          </a:p>
          <a:p>
            <a:pPr marL="457200" indent="-457200">
              <a:buFont typeface="+mj-lt"/>
              <a:buAutoNum type="arabicParenR"/>
            </a:pP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/>
              <a:t>– </a:t>
            </a:r>
            <a:fld id="{A12291F8-C3EC-45C8-8AE6-C57E5F6DC00B}" type="slidenum">
              <a:rPr lang="de-DE" smtClean="0"/>
              <a:pPr/>
              <a:t>5</a:t>
            </a:fld>
            <a:r>
              <a:rPr lang="de-DE" dirty="0"/>
              <a:t> –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DAAB36-F679-4792-9841-6094D59576D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2B20674-8EF0-44C5-8454-CE1DB2F9D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357" y="2876361"/>
            <a:ext cx="3020224" cy="333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543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Basic user interface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019599" y="4732032"/>
            <a:ext cx="4204354" cy="1884469"/>
          </a:xfrm>
        </p:spPr>
        <p:txBody>
          <a:bodyPr/>
          <a:lstStyle/>
          <a:p>
            <a:r>
              <a:rPr lang="de-DE" dirty="0"/>
              <a:t>Buttons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arranged</a:t>
            </a:r>
            <a:r>
              <a:rPr lang="de-DE" dirty="0"/>
              <a:t> on a virtual wall.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assigned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colors</a:t>
            </a:r>
            <a:r>
              <a:rPr lang="de-DE" dirty="0"/>
              <a:t>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6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3" y="1409700"/>
            <a:ext cx="5113337" cy="4799013"/>
          </a:xfrm>
        </p:spPr>
        <p:txBody>
          <a:bodyPr>
            <a:normAutofit lnSpcReduction="10000"/>
          </a:bodyPr>
          <a:lstStyle/>
          <a:p>
            <a:r>
              <a:rPr lang="en-AU" dirty="0"/>
              <a:t>flexible and extensible:</a:t>
            </a:r>
          </a:p>
          <a:p>
            <a:pPr lvl="1"/>
            <a:r>
              <a:rPr lang="en-AU" dirty="0"/>
              <a:t>A simple solution for interaction. Almost all kinds of widgets are supported. Buttons can easily be managed into groups.</a:t>
            </a:r>
          </a:p>
          <a:p>
            <a:pPr lvl="1"/>
            <a:r>
              <a:rPr lang="en-AU" dirty="0"/>
              <a:t>There is a “</a:t>
            </a:r>
            <a:r>
              <a:rPr lang="de-DE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boxgui_button</a:t>
            </a:r>
            <a:r>
              <a:rPr lang="en-AU" dirty="0"/>
              <a:t>” class to manage the properties of the buttons. In a header file called “</a:t>
            </a:r>
            <a:r>
              <a:rPr lang="en-AU" dirty="0" err="1"/>
              <a:t>BoxGui.h</a:t>
            </a:r>
            <a:r>
              <a:rPr lang="en-AU" dirty="0"/>
              <a:t>”.</a:t>
            </a:r>
          </a:p>
          <a:p>
            <a:r>
              <a:rPr lang="de-DE" dirty="0"/>
              <a:t>Visual </a:t>
            </a:r>
            <a:r>
              <a:rPr lang="de-DE" dirty="0" err="1"/>
              <a:t>feedback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provided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intersection</a:t>
            </a:r>
            <a:r>
              <a:rPr lang="de-DE" dirty="0"/>
              <a:t> </a:t>
            </a:r>
            <a:r>
              <a:rPr lang="de-DE" dirty="0" err="1"/>
              <a:t>happens</a:t>
            </a:r>
            <a:r>
              <a:rPr lang="de-DE" dirty="0"/>
              <a:t>.</a:t>
            </a:r>
          </a:p>
          <a:p>
            <a:r>
              <a:rPr lang="de-DE" dirty="0"/>
              <a:t>But </a:t>
            </a:r>
          </a:p>
          <a:p>
            <a:pPr lvl="1"/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support a </a:t>
            </a:r>
            <a:r>
              <a:rPr lang="de-DE" dirty="0" err="1"/>
              <a:t>few</a:t>
            </a:r>
            <a:r>
              <a:rPr lang="de-DE" dirty="0"/>
              <a:t> </a:t>
            </a:r>
            <a:r>
              <a:rPr lang="de-DE" dirty="0" err="1"/>
              <a:t>words</a:t>
            </a:r>
            <a:r>
              <a:rPr lang="de-DE" dirty="0"/>
              <a:t> on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button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a </a:t>
            </a:r>
            <a:r>
              <a:rPr lang="de-DE" dirty="0" err="1"/>
              <a:t>little</a:t>
            </a:r>
            <a:r>
              <a:rPr lang="de-DE" dirty="0"/>
              <a:t> </a:t>
            </a:r>
            <a:r>
              <a:rPr lang="de-DE" dirty="0" err="1"/>
              <a:t>bit</a:t>
            </a:r>
            <a:r>
              <a:rPr lang="de-DE" dirty="0"/>
              <a:t> </a:t>
            </a:r>
            <a:r>
              <a:rPr lang="de-DE" dirty="0" err="1"/>
              <a:t>hard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users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functionalities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de-DE" dirty="0"/>
              <a:t>1) </a:t>
            </a:r>
            <a:r>
              <a:rPr lang="de-DE" altLang="zh-CN" dirty="0"/>
              <a:t>The „</a:t>
            </a:r>
            <a:r>
              <a:rPr lang="de-DE" altLang="zh-CN" dirty="0" err="1"/>
              <a:t>BoxGui</a:t>
            </a:r>
            <a:r>
              <a:rPr lang="de-DE" altLang="zh-CN" dirty="0"/>
              <a:t>“</a:t>
            </a:r>
            <a:endParaRPr lang="en-AU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4F84B52-6AB5-44C2-987C-04D4D231A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51" y="943314"/>
            <a:ext cx="5573401" cy="358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498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Create and manipulate bones for a given mesh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192652" y="4317475"/>
            <a:ext cx="4204354" cy="1884469"/>
          </a:xfrm>
        </p:spPr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view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initial </a:t>
            </a:r>
            <a:r>
              <a:rPr lang="de-DE" dirty="0" err="1"/>
              <a:t>pose</a:t>
            </a:r>
            <a:r>
              <a:rPr lang="de-DE" dirty="0"/>
              <a:t>,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mesh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rendered</a:t>
            </a:r>
            <a:r>
              <a:rPr lang="de-DE" dirty="0"/>
              <a:t> in </a:t>
            </a:r>
            <a:r>
              <a:rPr lang="en-AU" dirty="0"/>
              <a:t>wireframe mode.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7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3" y="1409700"/>
            <a:ext cx="5113337" cy="4799013"/>
          </a:xfrm>
        </p:spPr>
        <p:txBody>
          <a:bodyPr>
            <a:normAutofit/>
          </a:bodyPr>
          <a:lstStyle/>
          <a:p>
            <a:r>
              <a:rPr lang="en-AU" dirty="0"/>
              <a:t>A custom mesh renderer: </a:t>
            </a:r>
          </a:p>
          <a:p>
            <a:pPr lvl="1"/>
            <a:r>
              <a:rPr lang="en-AU" dirty="0"/>
              <a:t>It contains a vertex shader, a geometry shader, a fragment shader, and some </a:t>
            </a:r>
            <a:r>
              <a:rPr lang="en-AU" dirty="0" err="1"/>
              <a:t>c++</a:t>
            </a:r>
            <a:r>
              <a:rPr lang="en-AU" dirty="0"/>
              <a:t> codes to upload/ update data. E.g. bone attachment matrices, model view matrix and some Boolean variables. The mesh can thus be adjusted according to bone movement.</a:t>
            </a:r>
          </a:p>
          <a:p>
            <a:r>
              <a:rPr lang="en-AU" dirty="0"/>
              <a:t>Different rendering modes possible:</a:t>
            </a:r>
          </a:p>
          <a:p>
            <a:pPr lvl="1"/>
            <a:r>
              <a:rPr lang="en-AU" dirty="0"/>
              <a:t>One can render the given mesh in one of the following modes:  transparent mode, wireframe mode and with back face culling.</a:t>
            </a:r>
          </a:p>
          <a:p>
            <a:endParaRPr lang="en-AU" dirty="0"/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de-DE" dirty="0"/>
              <a:t>2.1) </a:t>
            </a:r>
            <a:r>
              <a:rPr lang="de-DE" dirty="0" err="1"/>
              <a:t>Render</a:t>
            </a:r>
            <a:r>
              <a:rPr lang="de-DE" dirty="0"/>
              <a:t> A Given Mesh</a:t>
            </a:r>
          </a:p>
          <a:p>
            <a:endParaRPr lang="de-DE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5DC2CF03-E82D-47B7-AD18-6DEA4D4FBA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1" b="75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20959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Create and manipulate bones for a given mesh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8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26306" y="1878889"/>
            <a:ext cx="5113337" cy="4799013"/>
          </a:xfrm>
        </p:spPr>
        <p:txBody>
          <a:bodyPr>
            <a:normAutofit/>
          </a:bodyPr>
          <a:lstStyle/>
          <a:p>
            <a:r>
              <a:rPr lang="en-AU" dirty="0"/>
              <a:t>Iteratively: </a:t>
            </a:r>
          </a:p>
          <a:p>
            <a:pPr lvl="1"/>
            <a:r>
              <a:rPr lang="en-AU" dirty="0"/>
              <a:t>A load of a predefined skeleton from disk is supported. That means one can continually refine a skeleton in a simple way.</a:t>
            </a:r>
          </a:p>
          <a:p>
            <a:r>
              <a:rPr lang="en-AU" dirty="0"/>
              <a:t>Flexible: </a:t>
            </a:r>
          </a:p>
          <a:p>
            <a:pPr lvl="1"/>
            <a:r>
              <a:rPr lang="en-AU" dirty="0"/>
              <a:t>It is quite flexible that skeletons can be defined for a given mesh in any shape.</a:t>
            </a:r>
          </a:p>
          <a:p>
            <a:r>
              <a:rPr lang="en-AU" dirty="0"/>
              <a:t>Currently supported operations: </a:t>
            </a:r>
          </a:p>
          <a:p>
            <a:pPr lvl="1"/>
            <a:r>
              <a:rPr lang="en-AU" dirty="0"/>
              <a:t>One can add, delete and move the selected bone.</a:t>
            </a:r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>
          <a:xfrm>
            <a:off x="871220" y="1153448"/>
            <a:ext cx="5113201" cy="466391"/>
          </a:xfrm>
        </p:spPr>
        <p:txBody>
          <a:bodyPr>
            <a:normAutofit fontScale="77500" lnSpcReduction="20000"/>
          </a:bodyPr>
          <a:lstStyle/>
          <a:p>
            <a:r>
              <a:rPr lang="de-DE" dirty="0"/>
              <a:t>2.2) </a:t>
            </a:r>
            <a:r>
              <a:rPr lang="de-DE" dirty="0" err="1"/>
              <a:t>Modifications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An </a:t>
            </a:r>
            <a:r>
              <a:rPr lang="de-DE" dirty="0" err="1"/>
              <a:t>Existing</a:t>
            </a:r>
            <a:r>
              <a:rPr lang="de-DE" dirty="0"/>
              <a:t> Skeleton</a:t>
            </a:r>
          </a:p>
          <a:p>
            <a:endParaRPr lang="de-DE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D2C32C96-25A8-4EE1-9D15-B1543C6019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4" b="6904"/>
          <a:stretch>
            <a:fillRect/>
          </a:stretch>
        </p:blipFill>
        <p:spPr>
          <a:xfrm>
            <a:off x="7065060" y="1111546"/>
            <a:ext cx="4114445" cy="2317454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075750D-1313-4DBC-B559-74A3F95FEA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060" y="3571769"/>
            <a:ext cx="4144277" cy="263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199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Skinning of a mesh with the created skeleton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192652" y="4317475"/>
            <a:ext cx="4204354" cy="1884469"/>
          </a:xfrm>
        </p:spPr>
        <p:txBody>
          <a:bodyPr/>
          <a:lstStyle/>
          <a:p>
            <a:r>
              <a:rPr lang="en-AU" dirty="0"/>
              <a:t>The given mesh can be adjusted according to the skeleton. Which provides an animation effect. Here we take the spiderman as an example.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09.11.2020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9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3" y="1409700"/>
            <a:ext cx="5113337" cy="4799013"/>
          </a:xfrm>
        </p:spPr>
        <p:txBody>
          <a:bodyPr>
            <a:normAutofit fontScale="92500" lnSpcReduction="10000"/>
          </a:bodyPr>
          <a:lstStyle/>
          <a:p>
            <a:r>
              <a:rPr lang="en-AU" dirty="0"/>
              <a:t>Generate </a:t>
            </a:r>
            <a:r>
              <a:rPr lang="de-DE" altLang="zh-CN" dirty="0" err="1"/>
              <a:t>skel</a:t>
            </a:r>
            <a:r>
              <a:rPr lang="en-AU" dirty="0"/>
              <a:t>: </a:t>
            </a:r>
          </a:p>
          <a:p>
            <a:pPr lvl="1"/>
            <a:r>
              <a:rPr lang="en-AU" dirty="0"/>
              <a:t>When rigging is finished, a skeleton is defined and transformed to a special format which can be feed into </a:t>
            </a:r>
            <a:r>
              <a:rPr lang="de-DE" dirty="0"/>
              <a:t>Pinocchio.</a:t>
            </a:r>
          </a:p>
          <a:p>
            <a:r>
              <a:rPr lang="en-AU" dirty="0"/>
              <a:t>Load </a:t>
            </a:r>
            <a:r>
              <a:rPr lang="en-AU" dirty="0" err="1"/>
              <a:t>skel</a:t>
            </a:r>
            <a:r>
              <a:rPr lang="en-AU" dirty="0"/>
              <a:t>: </a:t>
            </a:r>
          </a:p>
          <a:p>
            <a:pPr lvl="1"/>
            <a:r>
              <a:rPr lang="en-AU" dirty="0"/>
              <a:t>The attachment data for bones is available as output file. We have to load it explicitly in the VR scene, by clicking the button.</a:t>
            </a:r>
          </a:p>
          <a:p>
            <a:r>
              <a:rPr lang="en-AU" dirty="0"/>
              <a:t>Alternative: </a:t>
            </a:r>
          </a:p>
          <a:p>
            <a:pPr lvl="1"/>
            <a:r>
              <a:rPr lang="en-AU" dirty="0"/>
              <a:t>As the skeleton is defined according to the given mesh directly, we can assume that it will fit the mesh well. Thus a custom skinning tool may be a better choice.</a:t>
            </a:r>
          </a:p>
          <a:p>
            <a:endParaRPr lang="en-AU" dirty="0"/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3) </a:t>
            </a:r>
            <a:r>
              <a:rPr lang="de-DE" dirty="0" err="1"/>
              <a:t>Skinning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Pinocchio Library</a:t>
            </a:r>
          </a:p>
          <a:p>
            <a:endParaRPr lang="de-DE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CCF09EA0-C9C0-441F-BA52-D36989D2B74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95" b="162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45649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D645FF7E-5FBE-42D2-90FF-237E76D4DCE0}" vid="{0ACDE605-4F58-421D-A0B0-D4066A42CC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research_project_Zhongyuan_Yu</Template>
  <TotalTime>0</TotalTime>
  <Words>1338</Words>
  <Application>Microsoft Office PowerPoint</Application>
  <PresentationFormat>Breitbild</PresentationFormat>
  <Paragraphs>185</Paragraphs>
  <Slides>17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5" baseType="lpstr">
      <vt:lpstr>Circe</vt:lpstr>
      <vt:lpstr>Open Sans</vt:lpstr>
      <vt:lpstr>Arial</vt:lpstr>
      <vt:lpstr>Calibri</vt:lpstr>
      <vt:lpstr>Consolas</vt:lpstr>
      <vt:lpstr>Roboto</vt:lpstr>
      <vt:lpstr>Times New Roman</vt:lpstr>
      <vt:lpstr>Office Theme</vt:lpstr>
      <vt:lpstr>Immersive Rigging and Skinning in Virtual Reality Environments</vt:lpstr>
      <vt:lpstr>Related works (Immersive rigging) </vt:lpstr>
      <vt:lpstr>Related works (motion capturing with IK)</vt:lpstr>
      <vt:lpstr>goal</vt:lpstr>
      <vt:lpstr>Tasks</vt:lpstr>
      <vt:lpstr>Basic user interface</vt:lpstr>
      <vt:lpstr>Create and manipulate bones for a given mesh</vt:lpstr>
      <vt:lpstr>Create and manipulate bones for a given mesh</vt:lpstr>
      <vt:lpstr>Skinning of a mesh with the created skeleton</vt:lpstr>
      <vt:lpstr>Visualizing the skinned mesh</vt:lpstr>
      <vt:lpstr>Record users movement with ik</vt:lpstr>
      <vt:lpstr>Record users movement with ik</vt:lpstr>
      <vt:lpstr>Recording, saving animations</vt:lpstr>
      <vt:lpstr>PowerPoint-Präsentation</vt:lpstr>
      <vt:lpstr>Creating multiple views</vt:lpstr>
      <vt:lpstr>Evaluation of the stability of the mocap (Future work) 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Immersive Rigging and Skinning in Virtual Reality Environments</dc:title>
  <dc:creator>zhongyuan yu</dc:creator>
  <cp:lastModifiedBy>zhongyuan yu</cp:lastModifiedBy>
  <cp:revision>162</cp:revision>
  <dcterms:created xsi:type="dcterms:W3CDTF">2020-10-28T10:03:11Z</dcterms:created>
  <dcterms:modified xsi:type="dcterms:W3CDTF">2020-11-09T11:06:53Z</dcterms:modified>
</cp:coreProperties>
</file>

<file path=docProps/thumbnail.jpeg>
</file>